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Caveat"/>
      <p:regular r:id="rId26"/>
      <p:bold r:id="rId27"/>
    </p:embeddedFont>
    <p:embeddedFont>
      <p:font typeface="Amatic SC"/>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65E6799-DC90-4FDD-BA69-9D62B6281609}">
  <a:tblStyle styleId="{B65E6799-DC90-4FDD-BA69-9D62B628160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aveat-regular.fntdata"/><Relationship Id="rId25" Type="http://schemas.openxmlformats.org/officeDocument/2006/relationships/slide" Target="slides/slide20.xml"/><Relationship Id="rId28" Type="http://schemas.openxmlformats.org/officeDocument/2006/relationships/font" Target="fonts/AmaticSC-regular.fntdata"/><Relationship Id="rId27" Type="http://schemas.openxmlformats.org/officeDocument/2006/relationships/font" Target="fonts/Cave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maticSC-bold.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4" name="Google Shape;44;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56914ef975_0_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56914ef975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611d460976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611d46097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57fbe4e3ca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57fbe4e3ca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137f6f0212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2137f6f0212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1237270d62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21237270d6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7c4ac2fd4a_0_3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27c4ac2fd4a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7c9fd65dd0_0_1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7c9fd65dd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6310c71f08_0_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6310c71f0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09f19ed37d_0_3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09f19ed37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27c4ac2fd4a_0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27c4ac2fd4a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1541ea6f38e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1541ea6f38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611d460976_0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611d460976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ff31ea68f6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ff31ea68f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5b9b789ff6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5b9b789ff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541ea6f38e_0_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541ea6f38e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541ea6f38e_0_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541ea6f38e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1555cb61a53_0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1555cb61a5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2404804f312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2404804f31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rgbClr val="000000"/>
        </a:solidFill>
      </p:bgPr>
    </p:bg>
    <p:spTree>
      <p:nvGrpSpPr>
        <p:cNvPr id="9"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1" name="Google Shape;11;p2"/>
          <p:cNvPicPr preferRelativeResize="0"/>
          <p:nvPr/>
        </p:nvPicPr>
        <p:blipFill>
          <a:blip r:embed="rId3">
            <a:alphaModFix/>
          </a:blip>
          <a:stretch>
            <a:fillRect/>
          </a:stretch>
        </p:blipFill>
        <p:spPr>
          <a:xfrm>
            <a:off x="2350825" y="972913"/>
            <a:ext cx="5051951" cy="3197675"/>
          </a:xfrm>
          <a:prstGeom prst="rect">
            <a:avLst/>
          </a:prstGeom>
          <a:noFill/>
          <a:ln>
            <a:noFill/>
          </a:ln>
        </p:spPr>
      </p:pic>
      <p:sp>
        <p:nvSpPr>
          <p:cNvPr id="12" name="Google Shape;12;p2"/>
          <p:cNvSpPr txBox="1"/>
          <p:nvPr>
            <p:ph type="ctrTitle"/>
          </p:nvPr>
        </p:nvSpPr>
        <p:spPr>
          <a:xfrm>
            <a:off x="2765775" y="1645750"/>
            <a:ext cx="4227000" cy="1431900"/>
          </a:xfrm>
          <a:prstGeom prst="rect">
            <a:avLst/>
          </a:prstGeom>
        </p:spPr>
        <p:txBody>
          <a:bodyPr anchorCtr="0" anchor="t" bIns="0" lIns="0" spcFirstLastPara="1" rIns="0" wrap="square" tIns="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3" name="Shape 13"/>
        <p:cNvGrpSpPr/>
        <p:nvPr/>
      </p:nvGrpSpPr>
      <p:grpSpPr>
        <a:xfrm>
          <a:off x="0" y="0"/>
          <a:ext cx="0" cy="0"/>
          <a:chOff x="0" y="0"/>
          <a:chExt cx="0" cy="0"/>
        </a:xfrm>
      </p:grpSpPr>
      <p:sp>
        <p:nvSpPr>
          <p:cNvPr id="14" name="Google Shape;14;p3"/>
          <p:cNvSpPr txBox="1"/>
          <p:nvPr>
            <p:ph type="ctrTitle"/>
          </p:nvPr>
        </p:nvSpPr>
        <p:spPr>
          <a:xfrm>
            <a:off x="1519100" y="1142662"/>
            <a:ext cx="6939000" cy="11598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5" name="Google Shape;15;p3"/>
          <p:cNvSpPr txBox="1"/>
          <p:nvPr>
            <p:ph idx="1" type="subTitle"/>
          </p:nvPr>
        </p:nvSpPr>
        <p:spPr>
          <a:xfrm>
            <a:off x="1519100" y="2279990"/>
            <a:ext cx="6939000" cy="784800"/>
          </a:xfrm>
          <a:prstGeom prst="rect">
            <a:avLst/>
          </a:prstGeom>
        </p:spPr>
        <p:txBody>
          <a:bodyPr anchorCtr="0" anchor="t" bIns="0" lIns="0" spcFirstLastPara="1" rIns="0" wrap="square" tIns="0">
            <a:noAutofit/>
          </a:bodyPr>
          <a:lstStyle>
            <a:lvl1pPr lvl="0" rtl="0">
              <a:spcBef>
                <a:spcPts val="0"/>
              </a:spcBef>
              <a:spcAft>
                <a:spcPts val="0"/>
              </a:spcAft>
              <a:buSzPts val="2200"/>
              <a:buNon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6" name="Shape 16"/>
        <p:cNvGrpSpPr/>
        <p:nvPr/>
      </p:nvGrpSpPr>
      <p:grpSpPr>
        <a:xfrm>
          <a:off x="0" y="0"/>
          <a:ext cx="0" cy="0"/>
          <a:chOff x="0" y="0"/>
          <a:chExt cx="0" cy="0"/>
        </a:xfrm>
      </p:grpSpPr>
      <p:sp>
        <p:nvSpPr>
          <p:cNvPr id="17" name="Google Shape;17;p4"/>
          <p:cNvSpPr txBox="1"/>
          <p:nvPr>
            <p:ph idx="1" type="body"/>
          </p:nvPr>
        </p:nvSpPr>
        <p:spPr>
          <a:xfrm>
            <a:off x="1387000" y="1933200"/>
            <a:ext cx="6241500" cy="819900"/>
          </a:xfrm>
          <a:prstGeom prst="rect">
            <a:avLst/>
          </a:prstGeom>
        </p:spPr>
        <p:txBody>
          <a:bodyPr anchorCtr="0" anchor="ctr" bIns="0" lIns="0" spcFirstLastPara="1" rIns="0" wrap="square" tIns="0">
            <a:noAutofit/>
          </a:bodyPr>
          <a:lstStyle>
            <a:lvl1pPr indent="-501650" lvl="0" marL="457200" rtl="0">
              <a:spcBef>
                <a:spcPts val="0"/>
              </a:spcBef>
              <a:spcAft>
                <a:spcPts val="0"/>
              </a:spcAft>
              <a:buSzPts val="4300"/>
              <a:buChar char="•"/>
              <a:defRPr sz="4300"/>
            </a:lvl1pPr>
            <a:lvl2pPr indent="-501650" lvl="1" marL="914400" rtl="0">
              <a:spcBef>
                <a:spcPts val="0"/>
              </a:spcBef>
              <a:spcAft>
                <a:spcPts val="0"/>
              </a:spcAft>
              <a:buSzPts val="4300"/>
              <a:buChar char="•"/>
              <a:defRPr sz="4300"/>
            </a:lvl2pPr>
            <a:lvl3pPr indent="-501650" lvl="2" marL="1371600" rtl="0">
              <a:spcBef>
                <a:spcPts val="0"/>
              </a:spcBef>
              <a:spcAft>
                <a:spcPts val="0"/>
              </a:spcAft>
              <a:buSzPts val="4300"/>
              <a:buChar char="•"/>
              <a:defRPr sz="4300"/>
            </a:lvl3pPr>
            <a:lvl4pPr indent="-501650" lvl="3" marL="1828800" rtl="0">
              <a:spcBef>
                <a:spcPts val="0"/>
              </a:spcBef>
              <a:spcAft>
                <a:spcPts val="0"/>
              </a:spcAft>
              <a:buSzPts val="4300"/>
              <a:buChar char="•"/>
              <a:defRPr sz="4300"/>
            </a:lvl4pPr>
            <a:lvl5pPr indent="-501650" lvl="4" marL="2286000" rtl="0">
              <a:spcBef>
                <a:spcPts val="0"/>
              </a:spcBef>
              <a:spcAft>
                <a:spcPts val="0"/>
              </a:spcAft>
              <a:buSzPts val="4300"/>
              <a:buChar char="•"/>
              <a:defRPr sz="4300"/>
            </a:lvl5pPr>
            <a:lvl6pPr indent="-501650" lvl="5" marL="2743200" rtl="0">
              <a:spcBef>
                <a:spcPts val="0"/>
              </a:spcBef>
              <a:spcAft>
                <a:spcPts val="0"/>
              </a:spcAft>
              <a:buSzPts val="4300"/>
              <a:buChar char="•"/>
              <a:defRPr sz="4300"/>
            </a:lvl6pPr>
            <a:lvl7pPr indent="-501650" lvl="6" marL="3200400" rtl="0">
              <a:spcBef>
                <a:spcPts val="0"/>
              </a:spcBef>
              <a:spcAft>
                <a:spcPts val="0"/>
              </a:spcAft>
              <a:buSzPts val="4300"/>
              <a:buChar char="•"/>
              <a:defRPr sz="4300"/>
            </a:lvl7pPr>
            <a:lvl8pPr indent="-501650" lvl="7" marL="3657600" rtl="0">
              <a:spcBef>
                <a:spcPts val="0"/>
              </a:spcBef>
              <a:spcAft>
                <a:spcPts val="0"/>
              </a:spcAft>
              <a:buSzPts val="4300"/>
              <a:buChar char="•"/>
              <a:defRPr sz="4300"/>
            </a:lvl8pPr>
            <a:lvl9pPr indent="-501650" lvl="8" marL="4114800">
              <a:spcBef>
                <a:spcPts val="0"/>
              </a:spcBef>
              <a:spcAft>
                <a:spcPts val="0"/>
              </a:spcAft>
              <a:buSzPts val="4300"/>
              <a:buChar char="•"/>
              <a:defRPr sz="4300"/>
            </a:lvl9pPr>
          </a:lstStyle>
          <a:p/>
        </p:txBody>
      </p:sp>
      <p:sp>
        <p:nvSpPr>
          <p:cNvPr id="18" name="Google Shape;18;p4"/>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9" name="Shape 19"/>
        <p:cNvGrpSpPr/>
        <p:nvPr/>
      </p:nvGrpSpPr>
      <p:grpSpPr>
        <a:xfrm>
          <a:off x="0" y="0"/>
          <a:ext cx="0" cy="0"/>
          <a:chOff x="0" y="0"/>
          <a:chExt cx="0" cy="0"/>
        </a:xfrm>
      </p:grpSpPr>
      <p:sp>
        <p:nvSpPr>
          <p:cNvPr id="20" name="Google Shape;20;p5"/>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1" name="Google Shape;21;p5"/>
          <p:cNvSpPr txBox="1"/>
          <p:nvPr>
            <p:ph idx="1" type="body"/>
          </p:nvPr>
        </p:nvSpPr>
        <p:spPr>
          <a:xfrm>
            <a:off x="1411775" y="1287956"/>
            <a:ext cx="7273800" cy="3271200"/>
          </a:xfrm>
          <a:prstGeom prst="rect">
            <a:avLst/>
          </a:prstGeom>
        </p:spPr>
        <p:txBody>
          <a:bodyPr anchorCtr="0" anchor="t" bIns="0" lIns="0" spcFirstLastPara="1" rIns="0" wrap="square" tIns="0">
            <a:no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2" name="Google Shape;22;p5"/>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3" name="Shape 23"/>
        <p:cNvGrpSpPr/>
        <p:nvPr/>
      </p:nvGrpSpPr>
      <p:grpSpPr>
        <a:xfrm>
          <a:off x="0" y="0"/>
          <a:ext cx="0" cy="0"/>
          <a:chOff x="0" y="0"/>
          <a:chExt cx="0" cy="0"/>
        </a:xfrm>
      </p:grpSpPr>
      <p:sp>
        <p:nvSpPr>
          <p:cNvPr id="24" name="Google Shape;24;p6"/>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5" name="Google Shape;25;p6"/>
          <p:cNvSpPr txBox="1"/>
          <p:nvPr>
            <p:ph idx="1" type="body"/>
          </p:nvPr>
        </p:nvSpPr>
        <p:spPr>
          <a:xfrm>
            <a:off x="1412975" y="1287950"/>
            <a:ext cx="3530700" cy="3236100"/>
          </a:xfrm>
          <a:prstGeom prst="rect">
            <a:avLst/>
          </a:prstGeom>
        </p:spPr>
        <p:txBody>
          <a:bodyPr anchorCtr="0" anchor="t" bIns="0" lIns="0" spcFirstLastPara="1" rIns="0" wrap="square" tIns="0">
            <a:no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6" name="Google Shape;26;p6"/>
          <p:cNvSpPr txBox="1"/>
          <p:nvPr>
            <p:ph idx="2" type="body"/>
          </p:nvPr>
        </p:nvSpPr>
        <p:spPr>
          <a:xfrm>
            <a:off x="5156126" y="1287950"/>
            <a:ext cx="3530700" cy="3236100"/>
          </a:xfrm>
          <a:prstGeom prst="rect">
            <a:avLst/>
          </a:prstGeom>
        </p:spPr>
        <p:txBody>
          <a:bodyPr anchorCtr="0" anchor="t" bIns="0" lIns="0" spcFirstLastPara="1" rIns="0" wrap="square" tIns="0">
            <a:noAutofit/>
          </a:bodyPr>
          <a:lstStyle>
            <a:lvl1pPr indent="-368300" lvl="0" marL="457200">
              <a:spcBef>
                <a:spcPts val="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7" name="Google Shape;27;p6"/>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28" name="Shape 28"/>
        <p:cNvGrpSpPr/>
        <p:nvPr/>
      </p:nvGrpSpPr>
      <p:grpSpPr>
        <a:xfrm>
          <a:off x="0" y="0"/>
          <a:ext cx="0" cy="0"/>
          <a:chOff x="0" y="0"/>
          <a:chExt cx="0" cy="0"/>
        </a:xfrm>
      </p:grpSpPr>
      <p:sp>
        <p:nvSpPr>
          <p:cNvPr id="29" name="Google Shape;29;p7"/>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30" name="Google Shape;30;p7"/>
          <p:cNvSpPr txBox="1"/>
          <p:nvPr>
            <p:ph idx="1" type="body"/>
          </p:nvPr>
        </p:nvSpPr>
        <p:spPr>
          <a:xfrm>
            <a:off x="1411775"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1" name="Google Shape;31;p7"/>
          <p:cNvSpPr txBox="1"/>
          <p:nvPr>
            <p:ph idx="2" type="body"/>
          </p:nvPr>
        </p:nvSpPr>
        <p:spPr>
          <a:xfrm>
            <a:off x="3929671"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2" name="Google Shape;32;p7"/>
          <p:cNvSpPr txBox="1"/>
          <p:nvPr>
            <p:ph idx="3" type="body"/>
          </p:nvPr>
        </p:nvSpPr>
        <p:spPr>
          <a:xfrm>
            <a:off x="6447566" y="1287950"/>
            <a:ext cx="2238000" cy="3637800"/>
          </a:xfrm>
          <a:prstGeom prst="rect">
            <a:avLst/>
          </a:prstGeom>
        </p:spPr>
        <p:txBody>
          <a:bodyPr anchorCtr="0" anchor="t" bIns="0" lIns="0" spcFirstLastPara="1" rIns="0" wrap="square" tIns="0">
            <a:noAutofit/>
          </a:bodyPr>
          <a:lstStyle>
            <a:lvl1pPr indent="-368300" lvl="0" marL="457200" rtl="0">
              <a:spcBef>
                <a:spcPts val="0"/>
              </a:spcBef>
              <a:spcAft>
                <a:spcPts val="0"/>
              </a:spcAft>
              <a:buSzPts val="22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3" name="Google Shape;33;p7"/>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4" name="Shape 34"/>
        <p:cNvGrpSpPr/>
        <p:nvPr/>
      </p:nvGrpSpPr>
      <p:grpSpPr>
        <a:xfrm>
          <a:off x="0" y="0"/>
          <a:ext cx="0" cy="0"/>
          <a:chOff x="0" y="0"/>
          <a:chExt cx="0" cy="0"/>
        </a:xfrm>
      </p:grpSpPr>
      <p:sp>
        <p:nvSpPr>
          <p:cNvPr id="35" name="Google Shape;35;p8"/>
          <p:cNvSpPr txBox="1"/>
          <p:nvPr>
            <p:ph type="title"/>
          </p:nvPr>
        </p:nvSpPr>
        <p:spPr>
          <a:xfrm>
            <a:off x="1411775" y="129768"/>
            <a:ext cx="7273800" cy="857400"/>
          </a:xfrm>
          <a:prstGeom prst="rect">
            <a:avLst/>
          </a:prstGeom>
        </p:spPr>
        <p:txBody>
          <a:bodyPr anchorCtr="0" anchor="b" bIns="0" lIns="0" spcFirstLastPara="1" rIns="0" wrap="square" tIns="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6" name="Google Shape;36;p8"/>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 name="Shape 37"/>
        <p:cNvGrpSpPr/>
        <p:nvPr/>
      </p:nvGrpSpPr>
      <p:grpSpPr>
        <a:xfrm>
          <a:off x="0" y="0"/>
          <a:ext cx="0" cy="0"/>
          <a:chOff x="0" y="0"/>
          <a:chExt cx="0" cy="0"/>
        </a:xfrm>
      </p:grpSpPr>
      <p:sp>
        <p:nvSpPr>
          <p:cNvPr id="38" name="Google Shape;38;p9"/>
          <p:cNvSpPr txBox="1"/>
          <p:nvPr>
            <p:ph idx="1" type="body"/>
          </p:nvPr>
        </p:nvSpPr>
        <p:spPr>
          <a:xfrm>
            <a:off x="1411775" y="4270412"/>
            <a:ext cx="72750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lvl1pPr>
          </a:lstStyle>
          <a:p/>
        </p:txBody>
      </p:sp>
      <p:sp>
        <p:nvSpPr>
          <p:cNvPr id="39" name="Google Shape;39;p9"/>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0" name="Shape 40"/>
        <p:cNvGrpSpPr/>
        <p:nvPr/>
      </p:nvGrpSpPr>
      <p:grpSpPr>
        <a:xfrm>
          <a:off x="0" y="0"/>
          <a:ext cx="0" cy="0"/>
          <a:chOff x="0" y="0"/>
          <a:chExt cx="0" cy="0"/>
        </a:xfrm>
      </p:grpSpPr>
      <p:sp>
        <p:nvSpPr>
          <p:cNvPr id="41" name="Google Shape;41;p10"/>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1" Type="http://schemas.openxmlformats.org/officeDocument/2006/relationships/theme" Target="../theme/theme1.xml"/><Relationship Id="rId10" Type="http://schemas.openxmlformats.org/officeDocument/2006/relationships/slideLayout" Target="../slideLayouts/slideLayout9.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411775" y="129768"/>
            <a:ext cx="7273800" cy="8574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1pPr>
            <a:lvl2pPr lvl="1">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2pPr>
            <a:lvl3pPr lvl="2">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3pPr>
            <a:lvl4pPr lvl="3">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4pPr>
            <a:lvl5pPr lvl="4">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5pPr>
            <a:lvl6pPr lvl="5">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6pPr>
            <a:lvl7pPr lvl="6">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7pPr>
            <a:lvl8pPr lvl="7">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8pPr>
            <a:lvl9pPr lvl="8">
              <a:spcBef>
                <a:spcPts val="0"/>
              </a:spcBef>
              <a:spcAft>
                <a:spcPts val="0"/>
              </a:spcAft>
              <a:buClr>
                <a:schemeClr val="dk1"/>
              </a:buClr>
              <a:buSzPts val="3200"/>
              <a:buFont typeface="Amatic SC"/>
              <a:buNone/>
              <a:defRPr b="1" sz="3200">
                <a:solidFill>
                  <a:schemeClr val="dk1"/>
                </a:solidFill>
                <a:latin typeface="Amatic SC"/>
                <a:ea typeface="Amatic SC"/>
                <a:cs typeface="Amatic SC"/>
                <a:sym typeface="Amatic SC"/>
              </a:defRPr>
            </a:lvl9pPr>
          </a:lstStyle>
          <a:p/>
        </p:txBody>
      </p:sp>
      <p:sp>
        <p:nvSpPr>
          <p:cNvPr id="7" name="Google Shape;7;p1"/>
          <p:cNvSpPr txBox="1"/>
          <p:nvPr>
            <p:ph idx="1" type="body"/>
          </p:nvPr>
        </p:nvSpPr>
        <p:spPr>
          <a:xfrm>
            <a:off x="1411775" y="1287956"/>
            <a:ext cx="7273800" cy="3271200"/>
          </a:xfrm>
          <a:prstGeom prst="rect">
            <a:avLst/>
          </a:prstGeom>
          <a:noFill/>
          <a:ln>
            <a:noFill/>
          </a:ln>
        </p:spPr>
        <p:txBody>
          <a:bodyPr anchorCtr="0" anchor="t" bIns="0" lIns="0" spcFirstLastPara="1" rIns="0" wrap="square" tIns="0">
            <a:noAutofit/>
          </a:bodyPr>
          <a:lstStyle>
            <a:lvl1pPr indent="-368300" lvl="0" marL="4572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1pPr>
            <a:lvl2pPr indent="-368300" lvl="1" marL="9144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2pPr>
            <a:lvl3pPr indent="-368300" lvl="2" marL="13716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3pPr>
            <a:lvl4pPr indent="-368300" lvl="3" marL="18288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4pPr>
            <a:lvl5pPr indent="-368300" lvl="4" marL="22860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5pPr>
            <a:lvl6pPr indent="-368300" lvl="5" marL="27432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6pPr>
            <a:lvl7pPr indent="-368300" lvl="6" marL="32004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7pPr>
            <a:lvl8pPr indent="-368300" lvl="7" marL="36576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8pPr>
            <a:lvl9pPr indent="-368300" lvl="8" marL="4114800">
              <a:lnSpc>
                <a:spcPct val="100000"/>
              </a:lnSpc>
              <a:spcBef>
                <a:spcPts val="0"/>
              </a:spcBef>
              <a:spcAft>
                <a:spcPts val="0"/>
              </a:spcAft>
              <a:buClr>
                <a:schemeClr val="dk1"/>
              </a:buClr>
              <a:buSzPts val="2200"/>
              <a:buFont typeface="Caveat"/>
              <a:buChar char="•"/>
              <a:defRPr sz="2200">
                <a:solidFill>
                  <a:schemeClr val="dk1"/>
                </a:solidFill>
                <a:latin typeface="Caveat"/>
                <a:ea typeface="Caveat"/>
                <a:cs typeface="Caveat"/>
                <a:sym typeface="Caveat"/>
              </a:defRPr>
            </a:lvl9pPr>
          </a:lstStyle>
          <a:p/>
        </p:txBody>
      </p:sp>
      <p:sp>
        <p:nvSpPr>
          <p:cNvPr id="8" name="Google Shape;8;p1"/>
          <p:cNvSpPr txBox="1"/>
          <p:nvPr>
            <p:ph idx="12" type="sldNum"/>
          </p:nvPr>
        </p:nvSpPr>
        <p:spPr>
          <a:xfrm>
            <a:off x="8404384" y="254051"/>
            <a:ext cx="548700" cy="393600"/>
          </a:xfrm>
          <a:prstGeom prst="rect">
            <a:avLst/>
          </a:prstGeom>
          <a:noFill/>
          <a:ln>
            <a:noFill/>
          </a:ln>
        </p:spPr>
        <p:txBody>
          <a:bodyPr anchorCtr="0" anchor="ctr" bIns="0" lIns="0" spcFirstLastPara="1" rIns="0" wrap="square" tIns="0">
            <a:noAutofit/>
          </a:bodyPr>
          <a:lstStyle>
            <a:lvl1pPr lvl="0" algn="r">
              <a:buNone/>
              <a:defRPr>
                <a:solidFill>
                  <a:srgbClr val="6CC2DC"/>
                </a:solidFill>
                <a:latin typeface="Caveat"/>
                <a:ea typeface="Caveat"/>
                <a:cs typeface="Caveat"/>
                <a:sym typeface="Caveat"/>
              </a:defRPr>
            </a:lvl1pPr>
            <a:lvl2pPr lvl="1" algn="r">
              <a:buNone/>
              <a:defRPr>
                <a:solidFill>
                  <a:srgbClr val="6CC2DC"/>
                </a:solidFill>
                <a:latin typeface="Caveat"/>
                <a:ea typeface="Caveat"/>
                <a:cs typeface="Caveat"/>
                <a:sym typeface="Caveat"/>
              </a:defRPr>
            </a:lvl2pPr>
            <a:lvl3pPr lvl="2" algn="r">
              <a:buNone/>
              <a:defRPr>
                <a:solidFill>
                  <a:srgbClr val="6CC2DC"/>
                </a:solidFill>
                <a:latin typeface="Caveat"/>
                <a:ea typeface="Caveat"/>
                <a:cs typeface="Caveat"/>
                <a:sym typeface="Caveat"/>
              </a:defRPr>
            </a:lvl3pPr>
            <a:lvl4pPr lvl="3" algn="r">
              <a:buNone/>
              <a:defRPr>
                <a:solidFill>
                  <a:srgbClr val="6CC2DC"/>
                </a:solidFill>
                <a:latin typeface="Caveat"/>
                <a:ea typeface="Caveat"/>
                <a:cs typeface="Caveat"/>
                <a:sym typeface="Caveat"/>
              </a:defRPr>
            </a:lvl4pPr>
            <a:lvl5pPr lvl="4" algn="r">
              <a:buNone/>
              <a:defRPr>
                <a:solidFill>
                  <a:srgbClr val="6CC2DC"/>
                </a:solidFill>
                <a:latin typeface="Caveat"/>
                <a:ea typeface="Caveat"/>
                <a:cs typeface="Caveat"/>
                <a:sym typeface="Caveat"/>
              </a:defRPr>
            </a:lvl5pPr>
            <a:lvl6pPr lvl="5" algn="r">
              <a:buNone/>
              <a:defRPr>
                <a:solidFill>
                  <a:srgbClr val="6CC2DC"/>
                </a:solidFill>
                <a:latin typeface="Caveat"/>
                <a:ea typeface="Caveat"/>
                <a:cs typeface="Caveat"/>
                <a:sym typeface="Caveat"/>
              </a:defRPr>
            </a:lvl6pPr>
            <a:lvl7pPr lvl="6" algn="r">
              <a:buNone/>
              <a:defRPr>
                <a:solidFill>
                  <a:srgbClr val="6CC2DC"/>
                </a:solidFill>
                <a:latin typeface="Caveat"/>
                <a:ea typeface="Caveat"/>
                <a:cs typeface="Caveat"/>
                <a:sym typeface="Caveat"/>
              </a:defRPr>
            </a:lvl7pPr>
            <a:lvl8pPr lvl="7" algn="r">
              <a:buNone/>
              <a:defRPr>
                <a:solidFill>
                  <a:srgbClr val="6CC2DC"/>
                </a:solidFill>
                <a:latin typeface="Caveat"/>
                <a:ea typeface="Caveat"/>
                <a:cs typeface="Caveat"/>
                <a:sym typeface="Caveat"/>
              </a:defRPr>
            </a:lvl8pPr>
            <a:lvl9pPr lvl="8" algn="r">
              <a:buNone/>
              <a:defRPr>
                <a:solidFill>
                  <a:srgbClr val="6CC2DC"/>
                </a:solidFill>
                <a:latin typeface="Caveat"/>
                <a:ea typeface="Caveat"/>
                <a:cs typeface="Caveat"/>
                <a:sym typeface="Cave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hyperlink" Target="http://www.corestandards.org/ELA-Literacy/RL/1/1/" TargetMode="External"/><Relationship Id="rId5" Type="http://schemas.openxmlformats.org/officeDocument/2006/relationships/hyperlink" Target="http://www.corestandards.org/ELA-Literacy/RL/1/9/" TargetMode="External"/><Relationship Id="rId6" Type="http://schemas.openxmlformats.org/officeDocument/2006/relationships/hyperlink" Target="http://www.corestandards.org/ELA-Literacy/RL/2/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hyperlink" Target="http://www.corestandards.org/ELA-Literacy/RL/2/1" TargetMode="External"/><Relationship Id="rId4" Type="http://schemas.openxmlformats.org/officeDocument/2006/relationships/image" Target="../media/image26.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hyperlink" Target="http://www.corestandards.org/ELA-Literacy/RL/K/7/" TargetMode="External"/><Relationship Id="rId4" Type="http://schemas.openxmlformats.org/officeDocument/2006/relationships/hyperlink" Target="http://www.corestandards.org/ELA-Literacy/RL/1/7/" TargetMode="External"/><Relationship Id="rId5"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www.corestandards.org/ELA-Literacy/RL/3/1" TargetMode="Externa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www.corestandards.org/ELA-Literacy/RL/2/7" TargetMode="External"/><Relationship Id="rId4" Type="http://schemas.openxmlformats.org/officeDocument/2006/relationships/hyperlink" Target="https://drive.google.com/file/d/1Nz95YSTJt7PBPyBCWOg4EUvksZAkgAUA/view?usp=sharing" TargetMode="External"/><Relationship Id="rId5"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hyperlink" Target="https://drive.google.com/file/d/1O4qwopk790fyIyaTG_5RyT_C5vGTS1i1/view?usp=sharing" TargetMode="External"/><Relationship Id="rId4" Type="http://schemas.openxmlformats.org/officeDocument/2006/relationships/image" Target="../media/image19.png"/><Relationship Id="rId5" Type="http://schemas.openxmlformats.org/officeDocument/2006/relationships/hyperlink" Target="https://drive.google.com/file/d/1gjlXcUW1utiH9iYyjHPaYLfIob1EFntO/view?usp=sharing" TargetMode="External"/><Relationship Id="rId6" Type="http://schemas.openxmlformats.org/officeDocument/2006/relationships/image" Target="../media/image2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www.corestandards.org/ELA-Literacy/RL/3/6" TargetMode="External"/><Relationship Id="rId4" Type="http://schemas.openxmlformats.org/officeDocument/2006/relationships/image" Target="../media/image12.png"/><Relationship Id="rId5" Type="http://schemas.openxmlformats.org/officeDocument/2006/relationships/hyperlink" Target="https://drive.google.com/file/d/1AJR18gO5YYd4cvZobFvKV0niFI0GVTmy/view?usp=drive_link" TargetMode="External"/><Relationship Id="rId6"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6.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hyperlink" Target="https://drive.google.com/file/d/1lpqp5dHfIhz7I0Nmywylh9eDxpg6zvO1/view?usp=sharing" TargetMode="External"/><Relationship Id="rId13" Type="http://schemas.openxmlformats.org/officeDocument/2006/relationships/image" Target="../media/image23.png"/><Relationship Id="rId12" Type="http://schemas.openxmlformats.org/officeDocument/2006/relationships/hyperlink" Target="https://drive.google.com/file/d/1jmol-QiLjlfSTb5GVzgVa66neJ7f8LrC/view?usp=sharing" TargetMode="External"/><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16.jpg"/><Relationship Id="rId4" Type="http://schemas.openxmlformats.org/officeDocument/2006/relationships/hyperlink" Target="https://drive.google.com/file/d/1ttdqwpa0he6qg7wvrzrHRF22MzecvMbn/view?usp=drive_link" TargetMode="External"/><Relationship Id="rId9"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hyperlink" Target="https://drive.google.com/file/d/1mGc7v6nEYgUipOtF67IIoELExFujL7Mp/view?usp=drive_link" TargetMode="External"/><Relationship Id="rId7" Type="http://schemas.openxmlformats.org/officeDocument/2006/relationships/image" Target="../media/image29.png"/><Relationship Id="rId8" Type="http://schemas.openxmlformats.org/officeDocument/2006/relationships/hyperlink" Target="https://drive.google.com/file/d/1vKfvf5KwX-xfndQvbcG932d-qS--_7g7/view?usp=shar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scrawlbooks.com/book/9781250842060" TargetMode="External"/><Relationship Id="rId4" Type="http://schemas.openxmlformats.org/officeDocument/2006/relationships/image" Target="../media/image2.jpg"/><Relationship Id="rId11" Type="http://schemas.openxmlformats.org/officeDocument/2006/relationships/hyperlink" Target="https://www.target.com/p/the-yellow-o-d-i-by-hanh-bui-hardcover/-/A-86443105?ref=tgt_adv_xsp&amp;AFID=google&amp;fndsrc=tgtao&amp;DFA=71700000012510700&amp;CPNG=PLA_Entertainment%2BShopping%7CEntertainment_Ecomm_Hardlines&amp;adgroup=SC_Entertainment&amp;LID=700000001170770pgs&amp;LNM=PRODUCT_GROUP&amp;network=g&amp;device=c&amp;location=1022987&amp;targetid=pla-837330269707&amp;ds_rl=1246978&amp;ds_rl=1248099&amp;gclid=CjwKCAjwjOunBhB4EiwA94JWsJWf9GqJZ15JziMkfy8Fa7yw73jiEdPVt-u7eMEJ1OSzQhkMV9IgJBoCOlkQAvD_BwE&amp;gclsrc=aw.ds" TargetMode="External"/><Relationship Id="rId10" Type="http://schemas.openxmlformats.org/officeDocument/2006/relationships/hyperlink" Target="https://www.amazon.com/Yellow-%C3%81o-D%C3%A0i-Hanh-Bui/dp/1250842069/ref=asc_df_1250842069/?tag=hyprod-20&amp;linkCode=df0&amp;hvadid=615302487812&amp;hvpos=&amp;hvnetw=g&amp;hvrand=13590218476091930207&amp;hvpone=&amp;hvptwo=&amp;hvqmt=&amp;hvdev=c&amp;hvdvcmdl=&amp;hvlocint=&amp;hvlocphy=1022987&amp;hvtargid=pla-1809099901654&amp;psc=1" TargetMode="External"/><Relationship Id="rId9" Type="http://schemas.openxmlformats.org/officeDocument/2006/relationships/hyperlink" Target="https://www.scrawlbooks.com/book/9781250842060" TargetMode="External"/><Relationship Id="rId5" Type="http://schemas.openxmlformats.org/officeDocument/2006/relationships/hyperlink" Target="https://hanhbui.net/" TargetMode="External"/><Relationship Id="rId6" Type="http://schemas.openxmlformats.org/officeDocument/2006/relationships/image" Target="../media/image13.jpg"/><Relationship Id="rId7" Type="http://schemas.openxmlformats.org/officeDocument/2006/relationships/hyperlink" Target="https://www.minniephan.com/" TargetMode="External"/><Relationship Id="rId8"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hyperlink" Target="http://www.slidescarnival.com/help-use-presentation-templ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hyperlink" Target="http://www.corestandards.org/ELA-Literacy/RL/2/3" TargetMode="External"/><Relationship Id="rId4" Type="http://schemas.openxmlformats.org/officeDocument/2006/relationships/hyperlink" Target="http://www.corestandards.org/ELA-Literacy/RL/2/7"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www.corestandards.org/ELA-Literacy/RL/K/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4.png"/><Relationship Id="rId4" Type="http://schemas.openxmlformats.org/officeDocument/2006/relationships/hyperlink" Target="http://www.corestandards.org/ELA-Literacy/RL/2/1" TargetMode="External"/><Relationship Id="rId5" Type="http://schemas.openxmlformats.org/officeDocument/2006/relationships/image" Target="../media/image2.jpg"/></Relationships>
</file>

<file path=ppt/slides/_rels/slide7.xml.rels><?xml version="1.0" encoding="UTF-8" standalone="yes"?><Relationships xmlns="http://schemas.openxmlformats.org/package/2006/relationships"><Relationship Id="rId11" Type="http://schemas.openxmlformats.org/officeDocument/2006/relationships/hyperlink" Target="https://drive.google.com/file/d/1mWF4XD6cWCSWMHUiB2dD1hF2_uEbXbAQ/view?usp=sharing" TargetMode="External"/><Relationship Id="rId10" Type="http://schemas.openxmlformats.org/officeDocument/2006/relationships/image" Target="../media/image1.png"/><Relationship Id="rId13" Type="http://schemas.openxmlformats.org/officeDocument/2006/relationships/image" Target="../media/image6.png"/><Relationship Id="rId12" Type="http://schemas.openxmlformats.org/officeDocument/2006/relationships/image" Target="../media/image5.png"/><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hyperlink" Target="https://www.merriam-webster.com/dictionary/ao%20dai" TargetMode="External"/><Relationship Id="rId4" Type="http://schemas.openxmlformats.org/officeDocument/2006/relationships/hyperlink" Target="http://www.corestandards.org/ELA-Literacy/RL/2/7" TargetMode="External"/><Relationship Id="rId9" Type="http://schemas.openxmlformats.org/officeDocument/2006/relationships/hyperlink" Target="http://drive.google.com/file/d/1IxFAzTg05cq4iFDZRErfbcen6Qq8M6a_/view" TargetMode="External"/><Relationship Id="rId5" Type="http://schemas.openxmlformats.org/officeDocument/2006/relationships/hyperlink" Target="https://www.merriam-webster.com/dictionary/traditional" TargetMode="External"/><Relationship Id="rId6" Type="http://schemas.openxmlformats.org/officeDocument/2006/relationships/hyperlink" Target="https://www.merriam-webster.com/dictionary/Mid-Autumn%20Festival" TargetMode="External"/><Relationship Id="rId7" Type="http://schemas.openxmlformats.org/officeDocument/2006/relationships/hyperlink" Target="https://www.merriam-webster.com/dictionary/graceful" TargetMode="External"/><Relationship Id="rId8" Type="http://schemas.openxmlformats.org/officeDocument/2006/relationships/hyperlink" Target="https://www.merriam-webster.com/dictionary/dismayed"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11"/>
          <p:cNvSpPr txBox="1"/>
          <p:nvPr>
            <p:ph type="ctrTitle"/>
          </p:nvPr>
        </p:nvSpPr>
        <p:spPr>
          <a:xfrm>
            <a:off x="2765775" y="1645750"/>
            <a:ext cx="4227000" cy="14319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i="1" lang="en"/>
              <a:t>The Yellow Áo Dài</a:t>
            </a:r>
            <a:endParaRPr i="1"/>
          </a:p>
          <a:p>
            <a:pPr indent="0" lvl="0" marL="0" rtl="0" algn="ctr">
              <a:spcBef>
                <a:spcPts val="0"/>
              </a:spcBef>
              <a:spcAft>
                <a:spcPts val="0"/>
              </a:spcAft>
              <a:buNone/>
            </a:pPr>
            <a:r>
              <a:rPr lang="en" sz="2100"/>
              <a:t>Written by Hanh Bui</a:t>
            </a:r>
            <a:endParaRPr sz="2100"/>
          </a:p>
          <a:p>
            <a:pPr indent="0" lvl="0" marL="0" rtl="0" algn="ctr">
              <a:spcBef>
                <a:spcPts val="0"/>
              </a:spcBef>
              <a:spcAft>
                <a:spcPts val="0"/>
              </a:spcAft>
              <a:buNone/>
            </a:pPr>
            <a:r>
              <a:rPr lang="en" sz="2100"/>
              <a:t>Illustrated by Minnie Phan</a:t>
            </a:r>
            <a:endParaRPr sz="2100"/>
          </a:p>
          <a:p>
            <a:pPr indent="0" lvl="0" marL="0" rtl="0" algn="ctr">
              <a:spcBef>
                <a:spcPts val="0"/>
              </a:spcBef>
              <a:spcAft>
                <a:spcPts val="0"/>
              </a:spcAft>
              <a:buNone/>
            </a:pPr>
            <a:r>
              <a:rPr lang="en" sz="3200">
                <a:solidFill>
                  <a:srgbClr val="C27BA0"/>
                </a:solidFill>
              </a:rPr>
              <a:t>-A Classroom Companion-</a:t>
            </a:r>
            <a:endParaRPr sz="500">
              <a:solidFill>
                <a:srgbClr val="C27BA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pic>
        <p:nvPicPr>
          <p:cNvPr id="147" name="Google Shape;147;p20"/>
          <p:cNvPicPr preferRelativeResize="0"/>
          <p:nvPr/>
        </p:nvPicPr>
        <p:blipFill>
          <a:blip r:embed="rId3">
            <a:alphaModFix amt="17000"/>
          </a:blip>
          <a:stretch>
            <a:fillRect/>
          </a:stretch>
        </p:blipFill>
        <p:spPr>
          <a:xfrm>
            <a:off x="1221124" y="-54100"/>
            <a:ext cx="7901999" cy="5555225"/>
          </a:xfrm>
          <a:prstGeom prst="rect">
            <a:avLst/>
          </a:prstGeom>
          <a:noFill/>
          <a:ln>
            <a:noFill/>
          </a:ln>
        </p:spPr>
      </p:pic>
      <p:sp>
        <p:nvSpPr>
          <p:cNvPr id="148" name="Google Shape;148;p20"/>
          <p:cNvSpPr txBox="1"/>
          <p:nvPr>
            <p:ph type="title"/>
          </p:nvPr>
        </p:nvSpPr>
        <p:spPr>
          <a:xfrm>
            <a:off x="1378150" y="-26858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Questions to ask while we read</a:t>
            </a:r>
            <a:endParaRPr/>
          </a:p>
        </p:txBody>
      </p:sp>
      <p:sp>
        <p:nvSpPr>
          <p:cNvPr id="149" name="Google Shape;149;p20"/>
          <p:cNvSpPr txBox="1"/>
          <p:nvPr>
            <p:ph idx="1" type="body"/>
          </p:nvPr>
        </p:nvSpPr>
        <p:spPr>
          <a:xfrm>
            <a:off x="1353425" y="862275"/>
            <a:ext cx="7693500" cy="323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600"/>
              <a:t>*How do you know Naliah’s </a:t>
            </a:r>
            <a:r>
              <a:rPr lang="en" sz="2800"/>
              <a:t>áo dài</a:t>
            </a:r>
            <a:r>
              <a:rPr lang="en" sz="2600"/>
              <a:t> is important to her</a:t>
            </a:r>
            <a:r>
              <a:rPr lang="en" sz="2600"/>
              <a:t>?</a:t>
            </a:r>
            <a:endParaRPr i="1" sz="2600"/>
          </a:p>
          <a:p>
            <a:pPr indent="0" lvl="0" marL="0" rtl="0" algn="l">
              <a:spcBef>
                <a:spcPts val="0"/>
              </a:spcBef>
              <a:spcAft>
                <a:spcPts val="0"/>
              </a:spcAft>
              <a:buNone/>
            </a:pPr>
            <a:r>
              <a:t/>
            </a:r>
            <a:endParaRPr sz="2600"/>
          </a:p>
          <a:p>
            <a:pPr indent="0" lvl="0" marL="0" rtl="0" algn="l">
              <a:spcBef>
                <a:spcPts val="0"/>
              </a:spcBef>
              <a:spcAft>
                <a:spcPts val="0"/>
              </a:spcAft>
              <a:buNone/>
            </a:pPr>
            <a:r>
              <a:rPr lang="en" sz="2600"/>
              <a:t>*What is Naliah’s reaction </a:t>
            </a:r>
            <a:r>
              <a:rPr lang="en" sz="2600"/>
              <a:t>when she enters her mother’s closet? </a:t>
            </a:r>
            <a:r>
              <a:rPr lang="en" sz="2600"/>
              <a:t> What does Naliah do? </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rPr lang="en" sz="2600"/>
              <a:t>*What do you think is the significance of mom’s yellow </a:t>
            </a:r>
            <a:r>
              <a:rPr lang="en" sz="2800"/>
              <a:t>áo dài</a:t>
            </a:r>
            <a:r>
              <a:rPr lang="en" sz="2600"/>
              <a:t>?  Why is Naliah drawn to it?</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t/>
            </a:r>
            <a:endParaRPr sz="26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rPr lang="en" sz="200"/>
              <a:t>*</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00"/>
          </a:p>
          <a:p>
            <a:pPr indent="0" lvl="0" marL="0" rtl="0" algn="l">
              <a:spcBef>
                <a:spcPts val="0"/>
              </a:spcBef>
              <a:spcAft>
                <a:spcPts val="0"/>
              </a:spcAft>
              <a:buNone/>
            </a:pPr>
            <a:r>
              <a:t/>
            </a:r>
            <a:endParaRPr sz="2600"/>
          </a:p>
        </p:txBody>
      </p:sp>
      <p:sp>
        <p:nvSpPr>
          <p:cNvPr id="150" name="Google Shape;150;p20"/>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51" name="Google Shape;151;p20"/>
          <p:cNvSpPr txBox="1"/>
          <p:nvPr/>
        </p:nvSpPr>
        <p:spPr>
          <a:xfrm>
            <a:off x="1384625" y="4313000"/>
            <a:ext cx="7575000" cy="89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373737"/>
                </a:solidFill>
                <a:uFill>
                  <a:noFill/>
                </a:uFill>
                <a:hlinkClick r:id="rId4">
                  <a:extLst>
                    <a:ext uri="{A12FA001-AC4F-418D-AE19-62706E023703}">
                      <ahyp:hlinkClr val="tx"/>
                    </a:ext>
                  </a:extLst>
                </a:hlinkClick>
              </a:rPr>
              <a:t>CCSS.ELA-LITERACY.RL.1.1</a:t>
            </a:r>
            <a:r>
              <a:rPr lang="en" sz="700">
                <a:solidFill>
                  <a:srgbClr val="202020"/>
                </a:solidFill>
              </a:rPr>
              <a:t> - Ask and answer questions about key details in a text.</a:t>
            </a:r>
            <a:endParaRPr sz="700">
              <a:solidFill>
                <a:srgbClr val="202020"/>
              </a:solidFill>
            </a:endParaRPr>
          </a:p>
          <a:p>
            <a:pPr indent="0" lvl="0" marL="0" rtl="0" algn="l">
              <a:lnSpc>
                <a:spcPct val="115000"/>
              </a:lnSpc>
              <a:spcBef>
                <a:spcPts val="0"/>
              </a:spcBef>
              <a:spcAft>
                <a:spcPts val="1100"/>
              </a:spcAft>
              <a:buNone/>
            </a:pPr>
            <a:r>
              <a:rPr lang="en" sz="700">
                <a:solidFill>
                  <a:srgbClr val="373737"/>
                </a:solidFill>
                <a:uFill>
                  <a:noFill/>
                </a:uFill>
                <a:hlinkClick r:id="rId5">
                  <a:extLst>
                    <a:ext uri="{A12FA001-AC4F-418D-AE19-62706E023703}">
                      <ahyp:hlinkClr val="tx"/>
                    </a:ext>
                  </a:extLst>
                </a:hlinkClick>
              </a:rPr>
              <a:t>CCSS.ELA-LITERACY.RL.1.9</a:t>
            </a:r>
            <a:r>
              <a:rPr lang="en" sz="700">
                <a:solidFill>
                  <a:srgbClr val="202020"/>
                </a:solidFill>
              </a:rPr>
              <a:t> - Compare and contrast the adventures and experiences of characters in stories.</a:t>
            </a:r>
            <a:br>
              <a:rPr lang="en" sz="700">
                <a:solidFill>
                  <a:srgbClr val="202020"/>
                </a:solidFill>
              </a:rPr>
            </a:br>
            <a:r>
              <a:rPr lang="en" sz="700">
                <a:solidFill>
                  <a:srgbClr val="373737"/>
                </a:solidFill>
                <a:uFill>
                  <a:noFill/>
                </a:uFill>
                <a:hlinkClick r:id="rId6">
                  <a:extLst>
                    <a:ext uri="{A12FA001-AC4F-418D-AE19-62706E023703}">
                      <ahyp:hlinkClr val="tx"/>
                    </a:ext>
                  </a:extLst>
                </a:hlinkClick>
              </a:rPr>
              <a:t>CCSS.ELA-LITERACY.RL.2.1</a:t>
            </a:r>
            <a:r>
              <a:rPr lang="en" sz="700">
                <a:solidFill>
                  <a:srgbClr val="202020"/>
                </a:solidFill>
              </a:rPr>
              <a:t> - Ask and answer such questions as </a:t>
            </a:r>
            <a:r>
              <a:rPr i="1" lang="en" sz="700">
                <a:solidFill>
                  <a:srgbClr val="202020"/>
                </a:solidFill>
              </a:rPr>
              <a:t>who, what, where, when, why</a:t>
            </a:r>
            <a:r>
              <a:rPr lang="en" sz="700">
                <a:solidFill>
                  <a:srgbClr val="202020"/>
                </a:solidFill>
              </a:rPr>
              <a:t>, and </a:t>
            </a:r>
            <a:r>
              <a:rPr i="1" lang="en" sz="700">
                <a:solidFill>
                  <a:srgbClr val="202020"/>
                </a:solidFill>
              </a:rPr>
              <a:t>how</a:t>
            </a:r>
            <a:r>
              <a:rPr lang="en" sz="700">
                <a:solidFill>
                  <a:srgbClr val="202020"/>
                </a:solidFill>
              </a:rPr>
              <a:t> to demonstrate understanding of key details in a text</a:t>
            </a:r>
            <a:br>
              <a:rPr lang="en" sz="700">
                <a:solidFill>
                  <a:srgbClr val="202020"/>
                </a:solidFill>
              </a:rPr>
            </a:br>
            <a:r>
              <a:rPr lang="en" sz="700">
                <a:solidFill>
                  <a:srgbClr val="202020"/>
                </a:solidFill>
              </a:rPr>
              <a:t>Next Gen 1R1: Develop and answer questions about key ideas and details in a text. (RI&amp;RL) </a:t>
            </a:r>
            <a:br>
              <a:rPr lang="en" sz="700">
                <a:solidFill>
                  <a:srgbClr val="202020"/>
                </a:solidFill>
              </a:rPr>
            </a:br>
            <a:r>
              <a:rPr lang="en" sz="700">
                <a:solidFill>
                  <a:srgbClr val="202020"/>
                </a:solidFill>
              </a:rPr>
              <a:t>Next Gen 2R3: In literary texts, describe how characters respond to major events and challenges. (RL) </a:t>
            </a:r>
            <a:br>
              <a:rPr lang="en" sz="700">
                <a:solidFill>
                  <a:srgbClr val="202020"/>
                </a:solidFill>
              </a:rPr>
            </a:br>
            <a:r>
              <a:rPr lang="en" sz="700"/>
              <a:t>VDOE  2.7c - The student will read and demonstrate comprehension of fictional texts - ask and answer questions using the text for support</a:t>
            </a:r>
            <a:endParaRPr sz="700">
              <a:solidFill>
                <a:srgbClr val="20202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1412975" y="-26138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Make a Prediction</a:t>
            </a:r>
            <a:endParaRPr/>
          </a:p>
        </p:txBody>
      </p:sp>
      <p:sp>
        <p:nvSpPr>
          <p:cNvPr id="157" name="Google Shape;157;p21"/>
          <p:cNvSpPr txBox="1"/>
          <p:nvPr>
            <p:ph idx="1" type="body"/>
          </p:nvPr>
        </p:nvSpPr>
        <p:spPr>
          <a:xfrm>
            <a:off x="1489925" y="611750"/>
            <a:ext cx="7344600" cy="3236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a:t>When Naliah tries on her mother’s yellow </a:t>
            </a:r>
            <a:r>
              <a:rPr lang="en"/>
              <a:t>áo </a:t>
            </a:r>
            <a:r>
              <a:rPr lang="en"/>
              <a:t>dài, she practices her fan dance but accidentally rips the dress.  </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sz="2800">
              <a:solidFill>
                <a:schemeClr val="accent5"/>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ctr">
              <a:spcBef>
                <a:spcPts val="0"/>
              </a:spcBef>
              <a:spcAft>
                <a:spcPts val="0"/>
              </a:spcAft>
              <a:buNone/>
            </a:pPr>
            <a:r>
              <a:t/>
            </a:r>
            <a:endParaRPr sz="3100">
              <a:solidFill>
                <a:schemeClr val="accent5"/>
              </a:solidFill>
            </a:endParaRPr>
          </a:p>
        </p:txBody>
      </p:sp>
      <p:sp>
        <p:nvSpPr>
          <p:cNvPr id="158" name="Google Shape;158;p21"/>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59" name="Google Shape;159;p21"/>
          <p:cNvSpPr txBox="1"/>
          <p:nvPr/>
        </p:nvSpPr>
        <p:spPr>
          <a:xfrm>
            <a:off x="0" y="0"/>
            <a:ext cx="3000000" cy="624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50">
              <a:solidFill>
                <a:srgbClr val="202020"/>
              </a:solidFill>
            </a:endParaRPr>
          </a:p>
          <a:p>
            <a:pPr indent="0" lvl="0" marL="0" rtl="0" algn="l">
              <a:lnSpc>
                <a:spcPct val="115000"/>
              </a:lnSpc>
              <a:spcBef>
                <a:spcPts val="800"/>
              </a:spcBef>
              <a:spcAft>
                <a:spcPts val="0"/>
              </a:spcAft>
              <a:buNone/>
            </a:pPr>
            <a:r>
              <a:t/>
            </a:r>
            <a:endParaRPr sz="750"/>
          </a:p>
        </p:txBody>
      </p:sp>
      <p:sp>
        <p:nvSpPr>
          <p:cNvPr id="160" name="Google Shape;160;p21"/>
          <p:cNvSpPr txBox="1"/>
          <p:nvPr/>
        </p:nvSpPr>
        <p:spPr>
          <a:xfrm>
            <a:off x="1294925" y="4609800"/>
            <a:ext cx="7193400" cy="61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
                <a:solidFill>
                  <a:srgbClr val="333333"/>
                </a:solidFill>
                <a:uFill>
                  <a:noFill/>
                </a:uFill>
                <a:hlinkClick r:id="rId3">
                  <a:extLst>
                    <a:ext uri="{A12FA001-AC4F-418D-AE19-62706E023703}">
                      <ahyp:hlinkClr val="tx"/>
                    </a:ext>
                  </a:extLst>
                </a:hlinkClick>
              </a:rPr>
              <a:t>CCSS.ELA-LITERACY.RL.2.1</a:t>
            </a:r>
            <a:r>
              <a:rPr lang="en" sz="700">
                <a:solidFill>
                  <a:srgbClr val="333333"/>
                </a:solidFill>
              </a:rPr>
              <a:t> - Ask and answer such questions as who, what, where, when, why, and how to demonstrate understanding of key details in a text.</a:t>
            </a:r>
            <a:r>
              <a:rPr lang="en" sz="700">
                <a:solidFill>
                  <a:srgbClr val="202020"/>
                </a:solidFill>
              </a:rPr>
              <a:t>.</a:t>
            </a:r>
            <a:endParaRPr sz="700">
              <a:solidFill>
                <a:srgbClr val="202020"/>
              </a:solidFill>
            </a:endParaRPr>
          </a:p>
          <a:p>
            <a:pPr indent="0" lvl="0" marL="0" rtl="0" algn="l">
              <a:spcBef>
                <a:spcPts val="0"/>
              </a:spcBef>
              <a:spcAft>
                <a:spcPts val="0"/>
              </a:spcAft>
              <a:buNone/>
            </a:pPr>
            <a:r>
              <a:rPr lang="en" sz="600"/>
              <a:t>NextGen 1R2: Identify a main topic or central idea in a text and retell important details.</a:t>
            </a:r>
            <a:endParaRPr sz="600">
              <a:solidFill>
                <a:srgbClr val="202020"/>
              </a:solidFill>
            </a:endParaRPr>
          </a:p>
          <a:p>
            <a:pPr indent="0" lvl="0" marL="0" rtl="0" algn="l">
              <a:lnSpc>
                <a:spcPct val="115000"/>
              </a:lnSpc>
              <a:spcBef>
                <a:spcPts val="0"/>
              </a:spcBef>
              <a:spcAft>
                <a:spcPts val="800"/>
              </a:spcAft>
              <a:buNone/>
            </a:pPr>
            <a:r>
              <a:rPr lang="en" sz="700"/>
              <a:t>NextGen 3R1: Develop and answer questions to locate relevant and specific details in a text to support an answer or inference. (RI&amp;RL)</a:t>
            </a:r>
            <a:br>
              <a:rPr lang="en" sz="700"/>
            </a:br>
            <a:r>
              <a:rPr lang="en" sz="700"/>
              <a:t>VDOE  2.7c - The student will read and demonstrate comprehension of fictional texts - ask and answer questions using the text for support</a:t>
            </a:r>
            <a:endParaRPr sz="700"/>
          </a:p>
        </p:txBody>
      </p:sp>
      <p:pic>
        <p:nvPicPr>
          <p:cNvPr id="161" name="Google Shape;161;p21"/>
          <p:cNvPicPr preferRelativeResize="0"/>
          <p:nvPr/>
        </p:nvPicPr>
        <p:blipFill>
          <a:blip r:embed="rId4">
            <a:alphaModFix/>
          </a:blip>
          <a:stretch>
            <a:fillRect/>
          </a:stretch>
        </p:blipFill>
        <p:spPr>
          <a:xfrm>
            <a:off x="250275" y="39125"/>
            <a:ext cx="919175" cy="919175"/>
          </a:xfrm>
          <a:prstGeom prst="rect">
            <a:avLst/>
          </a:prstGeom>
          <a:noFill/>
          <a:ln>
            <a:noFill/>
          </a:ln>
        </p:spPr>
      </p:pic>
      <p:pic>
        <p:nvPicPr>
          <p:cNvPr id="162" name="Google Shape;162;p21"/>
          <p:cNvPicPr preferRelativeResize="0"/>
          <p:nvPr/>
        </p:nvPicPr>
        <p:blipFill>
          <a:blip r:embed="rId5">
            <a:alphaModFix/>
          </a:blip>
          <a:stretch>
            <a:fillRect/>
          </a:stretch>
        </p:blipFill>
        <p:spPr>
          <a:xfrm>
            <a:off x="1433250" y="2234075"/>
            <a:ext cx="1600200" cy="1565500"/>
          </a:xfrm>
          <a:prstGeom prst="rect">
            <a:avLst/>
          </a:prstGeom>
          <a:noFill/>
          <a:ln>
            <a:noFill/>
          </a:ln>
        </p:spPr>
      </p:pic>
      <p:pic>
        <p:nvPicPr>
          <p:cNvPr id="163" name="Google Shape;163;p21"/>
          <p:cNvPicPr preferRelativeResize="0"/>
          <p:nvPr/>
        </p:nvPicPr>
        <p:blipFill>
          <a:blip r:embed="rId6">
            <a:alphaModFix/>
          </a:blip>
          <a:stretch>
            <a:fillRect/>
          </a:stretch>
        </p:blipFill>
        <p:spPr>
          <a:xfrm>
            <a:off x="3307400" y="2080975"/>
            <a:ext cx="2371725" cy="1924050"/>
          </a:xfrm>
          <a:prstGeom prst="rect">
            <a:avLst/>
          </a:prstGeom>
          <a:noFill/>
          <a:ln>
            <a:noFill/>
          </a:ln>
        </p:spPr>
      </p:pic>
      <p:sp>
        <p:nvSpPr>
          <p:cNvPr id="164" name="Google Shape;164;p21"/>
          <p:cNvSpPr txBox="1"/>
          <p:nvPr/>
        </p:nvSpPr>
        <p:spPr>
          <a:xfrm>
            <a:off x="1294925" y="1425825"/>
            <a:ext cx="77307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chemeClr val="accent5"/>
                </a:solidFill>
                <a:latin typeface="Caveat"/>
                <a:ea typeface="Caveat"/>
                <a:cs typeface="Caveat"/>
                <a:sym typeface="Caveat"/>
              </a:rPr>
              <a:t>What do you think Naliah will do?  What would </a:t>
            </a:r>
            <a:r>
              <a:rPr i="1" lang="en" sz="2800">
                <a:solidFill>
                  <a:schemeClr val="accent5"/>
                </a:solidFill>
                <a:latin typeface="Caveat"/>
                <a:ea typeface="Caveat"/>
                <a:cs typeface="Caveat"/>
                <a:sym typeface="Caveat"/>
              </a:rPr>
              <a:t>you </a:t>
            </a:r>
            <a:r>
              <a:rPr lang="en" sz="2800">
                <a:solidFill>
                  <a:schemeClr val="accent5"/>
                </a:solidFill>
                <a:latin typeface="Caveat"/>
                <a:ea typeface="Caveat"/>
                <a:cs typeface="Caveat"/>
                <a:sym typeface="Caveat"/>
              </a:rPr>
              <a:t>do? </a:t>
            </a:r>
            <a:endParaRPr/>
          </a:p>
        </p:txBody>
      </p:sp>
      <p:sp>
        <p:nvSpPr>
          <p:cNvPr id="165" name="Google Shape;165;p21"/>
          <p:cNvSpPr txBox="1"/>
          <p:nvPr/>
        </p:nvSpPr>
        <p:spPr>
          <a:xfrm>
            <a:off x="1294925" y="3948000"/>
            <a:ext cx="7730700" cy="661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solidFill>
                  <a:schemeClr val="accent5"/>
                </a:solidFill>
                <a:latin typeface="Caveat"/>
                <a:ea typeface="Caveat"/>
                <a:cs typeface="Caveat"/>
                <a:sym typeface="Caveat"/>
              </a:rPr>
              <a:t>How do you think her mother will react? </a:t>
            </a:r>
            <a:endParaRPr sz="3100">
              <a:solidFill>
                <a:schemeClr val="accent5"/>
              </a:solidFill>
              <a:latin typeface="Caveat"/>
              <a:ea typeface="Caveat"/>
              <a:cs typeface="Caveat"/>
              <a:sym typeface="Caveat"/>
            </a:endParaRPr>
          </a:p>
        </p:txBody>
      </p:sp>
      <p:pic>
        <p:nvPicPr>
          <p:cNvPr id="166" name="Google Shape;166;p21"/>
          <p:cNvPicPr preferRelativeResize="0"/>
          <p:nvPr/>
        </p:nvPicPr>
        <p:blipFill>
          <a:blip r:embed="rId7">
            <a:alphaModFix/>
          </a:blip>
          <a:stretch>
            <a:fillRect/>
          </a:stretch>
        </p:blipFill>
        <p:spPr>
          <a:xfrm>
            <a:off x="5953077" y="2234084"/>
            <a:ext cx="2999999" cy="15212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2"/>
          <p:cNvSpPr txBox="1"/>
          <p:nvPr>
            <p:ph type="title"/>
          </p:nvPr>
        </p:nvSpPr>
        <p:spPr>
          <a:xfrm>
            <a:off x="1448225" y="-24058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Identifying details</a:t>
            </a:r>
            <a:endParaRPr/>
          </a:p>
        </p:txBody>
      </p:sp>
      <p:sp>
        <p:nvSpPr>
          <p:cNvPr id="172" name="Google Shape;172;p22"/>
          <p:cNvSpPr txBox="1"/>
          <p:nvPr>
            <p:ph idx="1" type="body"/>
          </p:nvPr>
        </p:nvSpPr>
        <p:spPr>
          <a:xfrm>
            <a:off x="1412975" y="772075"/>
            <a:ext cx="7666800" cy="323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3200">
                <a:solidFill>
                  <a:srgbClr val="202020"/>
                </a:solidFill>
              </a:rPr>
              <a:t>What details does the author tell us about th</a:t>
            </a:r>
            <a:r>
              <a:rPr lang="en" sz="3200">
                <a:solidFill>
                  <a:srgbClr val="040C28"/>
                </a:solidFill>
              </a:rPr>
              <a:t>e yellow </a:t>
            </a:r>
            <a:endParaRPr sz="3200">
              <a:solidFill>
                <a:srgbClr val="040C28"/>
              </a:solidFill>
            </a:endParaRPr>
          </a:p>
          <a:p>
            <a:pPr indent="0" lvl="0" marL="0" rtl="0" algn="l">
              <a:spcBef>
                <a:spcPts val="0"/>
              </a:spcBef>
              <a:spcAft>
                <a:spcPts val="0"/>
              </a:spcAft>
              <a:buNone/>
            </a:pPr>
            <a:r>
              <a:rPr lang="en" sz="3200">
                <a:solidFill>
                  <a:srgbClr val="040C28"/>
                </a:solidFill>
              </a:rPr>
              <a:t>áo dài that Naliah accidentally ripped? </a:t>
            </a:r>
            <a:endParaRPr sz="3200">
              <a:solidFill>
                <a:srgbClr val="040C28"/>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700">
              <a:solidFill>
                <a:srgbClr val="202020"/>
              </a:solidFill>
            </a:endParaRPr>
          </a:p>
          <a:p>
            <a:pPr indent="0" lvl="0" marL="0" rtl="0" algn="l">
              <a:spcBef>
                <a:spcPts val="0"/>
              </a:spcBef>
              <a:spcAft>
                <a:spcPts val="0"/>
              </a:spcAft>
              <a:buNone/>
            </a:pPr>
            <a:r>
              <a:t/>
            </a:r>
            <a:endParaRPr sz="100">
              <a:solidFill>
                <a:srgbClr val="202020"/>
              </a:solidFill>
            </a:endParaRPr>
          </a:p>
          <a:p>
            <a:pPr indent="0" lvl="0" marL="0" rtl="0" algn="l">
              <a:spcBef>
                <a:spcPts val="0"/>
              </a:spcBef>
              <a:spcAft>
                <a:spcPts val="0"/>
              </a:spcAft>
              <a:buNone/>
            </a:pPr>
            <a:r>
              <a:t/>
            </a:r>
            <a:endParaRPr>
              <a:solidFill>
                <a:srgbClr val="202020"/>
              </a:solidFill>
            </a:endParaRPr>
          </a:p>
        </p:txBody>
      </p:sp>
      <p:sp>
        <p:nvSpPr>
          <p:cNvPr id="173" name="Google Shape;173;p22"/>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22"/>
          <p:cNvSpPr txBox="1"/>
          <p:nvPr/>
        </p:nvSpPr>
        <p:spPr>
          <a:xfrm>
            <a:off x="1293725" y="4385950"/>
            <a:ext cx="8026200" cy="87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700"/>
          </a:p>
          <a:p>
            <a:pPr indent="0" lvl="0" marL="0" rtl="0" algn="l">
              <a:spcBef>
                <a:spcPts val="0"/>
              </a:spcBef>
              <a:spcAft>
                <a:spcPts val="0"/>
              </a:spcAft>
              <a:buNone/>
            </a:pPr>
            <a:r>
              <a:rPr lang="en" sz="700" u="sng">
                <a:solidFill>
                  <a:srgbClr val="F78A0A"/>
                </a:solidFill>
                <a:hlinkClick r:id="rId3">
                  <a:extLst>
                    <a:ext uri="{A12FA001-AC4F-418D-AE19-62706E023703}">
                      <ahyp:hlinkClr val="tx"/>
                    </a:ext>
                  </a:extLst>
                </a:hlinkClick>
              </a:rPr>
              <a:t>CCSS.ELA-LITERACY.RL.K.7</a:t>
            </a:r>
            <a:r>
              <a:rPr lang="en" sz="700">
                <a:solidFill>
                  <a:srgbClr val="202020"/>
                </a:solidFill>
              </a:rPr>
              <a:t> - </a:t>
            </a:r>
            <a:r>
              <a:rPr lang="en" sz="700">
                <a:solidFill>
                  <a:srgbClr val="202020"/>
                </a:solidFill>
              </a:rPr>
              <a:t>With prompting and support, describe the relationship between illustrations and the story in which they appear (e.g., what moment in a story an illustration depicts).</a:t>
            </a:r>
            <a:endParaRPr sz="700">
              <a:solidFill>
                <a:srgbClr val="202020"/>
              </a:solidFill>
            </a:endParaRPr>
          </a:p>
          <a:p>
            <a:pPr indent="0" lvl="0" marL="0" rtl="0" algn="l">
              <a:lnSpc>
                <a:spcPct val="115000"/>
              </a:lnSpc>
              <a:spcBef>
                <a:spcPts val="0"/>
              </a:spcBef>
              <a:spcAft>
                <a:spcPts val="1100"/>
              </a:spcAft>
              <a:buNone/>
            </a:pPr>
            <a:r>
              <a:rPr lang="en" sz="700">
                <a:solidFill>
                  <a:srgbClr val="373737"/>
                </a:solidFill>
                <a:uFill>
                  <a:noFill/>
                </a:uFill>
                <a:hlinkClick r:id="rId4">
                  <a:extLst>
                    <a:ext uri="{A12FA001-AC4F-418D-AE19-62706E023703}">
                      <ahyp:hlinkClr val="tx"/>
                    </a:ext>
                  </a:extLst>
                </a:hlinkClick>
              </a:rPr>
              <a:t>CCSS.ELA-LITERACY.RL.1.7</a:t>
            </a:r>
            <a:r>
              <a:rPr lang="en" sz="700">
                <a:solidFill>
                  <a:srgbClr val="202020"/>
                </a:solidFill>
              </a:rPr>
              <a:t> - Use illustrations and details in a story to describe its characters, setting, or events</a:t>
            </a:r>
            <a:br>
              <a:rPr lang="en" sz="700">
                <a:solidFill>
                  <a:srgbClr val="202020"/>
                </a:solidFill>
              </a:rPr>
            </a:br>
            <a:r>
              <a:rPr lang="en" sz="700">
                <a:solidFill>
                  <a:srgbClr val="202020"/>
                </a:solidFill>
              </a:rPr>
              <a:t>Next Gen 1R4: Identify specific words that express feelings and senses. </a:t>
            </a:r>
            <a:br>
              <a:rPr lang="en" sz="700">
                <a:solidFill>
                  <a:srgbClr val="202020"/>
                </a:solidFill>
              </a:rPr>
            </a:br>
            <a:r>
              <a:rPr lang="en" sz="700">
                <a:solidFill>
                  <a:srgbClr val="202020"/>
                </a:solidFill>
              </a:rPr>
              <a:t>TEKS §110.3.b.10.C - Discuss with adult assistance the author's use of print and graphic features to achieve specific purposes</a:t>
            </a:r>
            <a:br>
              <a:rPr lang="en" sz="700"/>
            </a:br>
            <a:r>
              <a:rPr lang="en" sz="700"/>
              <a:t>VDOE  2.7c - The student will read and demonstrate comprehension of fictional texts - ask and answer questions using the text for support</a:t>
            </a:r>
            <a:endParaRPr sz="700">
              <a:solidFill>
                <a:srgbClr val="202020"/>
              </a:solidFill>
            </a:endParaRPr>
          </a:p>
        </p:txBody>
      </p:sp>
      <p:sp>
        <p:nvSpPr>
          <p:cNvPr id="175" name="Google Shape;175;p22"/>
          <p:cNvSpPr txBox="1"/>
          <p:nvPr/>
        </p:nvSpPr>
        <p:spPr>
          <a:xfrm>
            <a:off x="1327825" y="2048275"/>
            <a:ext cx="49017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solidFill>
                  <a:srgbClr val="0000FF"/>
                </a:solidFill>
                <a:latin typeface="Caveat"/>
                <a:ea typeface="Caveat"/>
                <a:cs typeface="Caveat"/>
                <a:sym typeface="Caveat"/>
              </a:rPr>
              <a:t>*How does the illustrator use details in her artwork to show the importance of the yellow </a:t>
            </a:r>
            <a:r>
              <a:rPr lang="en" sz="3200">
                <a:solidFill>
                  <a:srgbClr val="0000FF"/>
                </a:solidFill>
                <a:latin typeface="Caveat"/>
                <a:ea typeface="Caveat"/>
                <a:cs typeface="Caveat"/>
                <a:sym typeface="Caveat"/>
              </a:rPr>
              <a:t>áo dài</a:t>
            </a:r>
            <a:r>
              <a:rPr lang="en" sz="3200">
                <a:solidFill>
                  <a:srgbClr val="0000FF"/>
                </a:solidFill>
                <a:latin typeface="Caveat"/>
                <a:ea typeface="Caveat"/>
                <a:cs typeface="Caveat"/>
                <a:sym typeface="Caveat"/>
              </a:rPr>
              <a:t>? </a:t>
            </a:r>
            <a:endParaRPr sz="3200">
              <a:solidFill>
                <a:srgbClr val="0000FF"/>
              </a:solidFill>
              <a:latin typeface="Caveat"/>
              <a:ea typeface="Caveat"/>
              <a:cs typeface="Caveat"/>
              <a:sym typeface="Caveat"/>
            </a:endParaRPr>
          </a:p>
        </p:txBody>
      </p:sp>
      <p:pic>
        <p:nvPicPr>
          <p:cNvPr id="176" name="Google Shape;176;p22"/>
          <p:cNvPicPr preferRelativeResize="0"/>
          <p:nvPr/>
        </p:nvPicPr>
        <p:blipFill>
          <a:blip r:embed="rId5">
            <a:alphaModFix/>
          </a:blip>
          <a:stretch>
            <a:fillRect/>
          </a:stretch>
        </p:blipFill>
        <p:spPr>
          <a:xfrm>
            <a:off x="6483272" y="1991188"/>
            <a:ext cx="2371824" cy="21246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3"/>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23"/>
          <p:cNvSpPr txBox="1"/>
          <p:nvPr/>
        </p:nvSpPr>
        <p:spPr>
          <a:xfrm>
            <a:off x="5152200" y="540000"/>
            <a:ext cx="3892500" cy="4063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800">
                <a:solidFill>
                  <a:srgbClr val="0000FF"/>
                </a:solidFill>
                <a:latin typeface="Caveat"/>
                <a:ea typeface="Caveat"/>
                <a:cs typeface="Caveat"/>
                <a:sym typeface="Caveat"/>
              </a:rPr>
              <a:t>When mom goes looking for her </a:t>
            </a:r>
            <a:r>
              <a:rPr lang="en" sz="2800">
                <a:solidFill>
                  <a:srgbClr val="0000FF"/>
                </a:solidFill>
                <a:latin typeface="Caveat"/>
                <a:ea typeface="Caveat"/>
                <a:cs typeface="Caveat"/>
                <a:sym typeface="Caveat"/>
              </a:rPr>
              <a:t>yellow áo dài, Naliah apologizes and tells her mom that she accidentally ripped it.  </a:t>
            </a:r>
            <a:endParaRPr sz="2800">
              <a:solidFill>
                <a:srgbClr val="0000FF"/>
              </a:solidFill>
              <a:latin typeface="Caveat"/>
              <a:ea typeface="Caveat"/>
              <a:cs typeface="Caveat"/>
              <a:sym typeface="Caveat"/>
            </a:endParaRPr>
          </a:p>
          <a:p>
            <a:pPr indent="0" lvl="0" marL="0" rtl="0" algn="ctr">
              <a:spcBef>
                <a:spcPts val="0"/>
              </a:spcBef>
              <a:spcAft>
                <a:spcPts val="0"/>
              </a:spcAft>
              <a:buNone/>
            </a:pPr>
            <a:r>
              <a:t/>
            </a:r>
            <a:endParaRPr sz="2800">
              <a:solidFill>
                <a:srgbClr val="0000FF"/>
              </a:solidFill>
              <a:latin typeface="Caveat"/>
              <a:ea typeface="Caveat"/>
              <a:cs typeface="Caveat"/>
              <a:sym typeface="Caveat"/>
            </a:endParaRPr>
          </a:p>
          <a:p>
            <a:pPr indent="0" lvl="0" marL="0" rtl="0" algn="ctr">
              <a:spcBef>
                <a:spcPts val="0"/>
              </a:spcBef>
              <a:spcAft>
                <a:spcPts val="0"/>
              </a:spcAft>
              <a:buNone/>
            </a:pPr>
            <a:r>
              <a:rPr lang="en" sz="2800">
                <a:solidFill>
                  <a:srgbClr val="0000FF"/>
                </a:solidFill>
                <a:latin typeface="Caveat"/>
                <a:ea typeface="Caveat"/>
                <a:cs typeface="Caveat"/>
                <a:sym typeface="Caveat"/>
              </a:rPr>
              <a:t>What does this tell you about Naliah?  What does this tell you about Naliah’s relationship with her mother? </a:t>
            </a:r>
            <a:endParaRPr sz="2800">
              <a:solidFill>
                <a:srgbClr val="0000FF"/>
              </a:solidFill>
              <a:latin typeface="Caveat"/>
              <a:ea typeface="Caveat"/>
              <a:cs typeface="Caveat"/>
              <a:sym typeface="Caveat"/>
            </a:endParaRPr>
          </a:p>
        </p:txBody>
      </p:sp>
      <p:sp>
        <p:nvSpPr>
          <p:cNvPr id="183" name="Google Shape;183;p23"/>
          <p:cNvSpPr txBox="1"/>
          <p:nvPr/>
        </p:nvSpPr>
        <p:spPr>
          <a:xfrm>
            <a:off x="1368975" y="4566575"/>
            <a:ext cx="7422000" cy="724200"/>
          </a:xfrm>
          <a:prstGeom prst="rect">
            <a:avLst/>
          </a:prstGeom>
          <a:noFill/>
          <a:ln>
            <a:noFill/>
          </a:ln>
        </p:spPr>
        <p:txBody>
          <a:bodyPr anchorCtr="0" anchor="t" bIns="91425" lIns="91425" spcFirstLastPara="1" rIns="91425" wrap="square" tIns="91425">
            <a:spAutoFit/>
          </a:bodyPr>
          <a:lstStyle/>
          <a:p>
            <a:pPr indent="0" lvl="0" marL="0" marR="101600" rtl="0" algn="l">
              <a:lnSpc>
                <a:spcPct val="115000"/>
              </a:lnSpc>
              <a:spcBef>
                <a:spcPts val="800"/>
              </a:spcBef>
              <a:spcAft>
                <a:spcPts val="0"/>
              </a:spcAft>
              <a:buNone/>
            </a:pPr>
            <a:r>
              <a:rPr b="1" lang="en" sz="700">
                <a:solidFill>
                  <a:srgbClr val="333333"/>
                </a:solidFill>
                <a:uFill>
                  <a:noFill/>
                </a:uFill>
                <a:hlinkClick r:id="rId3">
                  <a:extLst>
                    <a:ext uri="{A12FA001-AC4F-418D-AE19-62706E023703}">
                      <ahyp:hlinkClr val="tx"/>
                    </a:ext>
                  </a:extLst>
                </a:hlinkClick>
              </a:rPr>
              <a:t>CCSS.ELA-LITERACY.RL.3.1</a:t>
            </a:r>
            <a:r>
              <a:rPr lang="en" sz="700">
                <a:solidFill>
                  <a:srgbClr val="333333"/>
                </a:solidFill>
              </a:rPr>
              <a:t> - </a:t>
            </a:r>
            <a:r>
              <a:rPr lang="en" sz="700">
                <a:solidFill>
                  <a:srgbClr val="333333"/>
                </a:solidFill>
              </a:rPr>
              <a:t>Ask and answer questions to demonstrate understanding of a text, referring explicitly to the text as the basis for the answers.</a:t>
            </a:r>
            <a:endParaRPr sz="700">
              <a:solidFill>
                <a:srgbClr val="333333"/>
              </a:solidFill>
            </a:endParaRPr>
          </a:p>
          <a:p>
            <a:pPr indent="0" lvl="0" marL="0" rtl="0" algn="l">
              <a:spcBef>
                <a:spcPts val="0"/>
              </a:spcBef>
              <a:spcAft>
                <a:spcPts val="0"/>
              </a:spcAft>
              <a:buNone/>
            </a:pPr>
            <a:r>
              <a:rPr lang="en" sz="600"/>
              <a:t>CC.3.R.L.3 Key Ideas and Details: Describe characters in a story (e.g., their traits, motivations, or feelings) and explain how their actions contribute to the sequence of event</a:t>
            </a:r>
            <a:br>
              <a:rPr lang="en" sz="700">
                <a:solidFill>
                  <a:srgbClr val="333333"/>
                </a:solidFill>
              </a:rPr>
            </a:br>
            <a:r>
              <a:rPr lang="en" sz="700">
                <a:solidFill>
                  <a:srgbClr val="333333"/>
                </a:solidFill>
              </a:rPr>
              <a:t>Next Gen 2R4: Explain how words and phrases in a text suggest feelings and appeal to the senses. </a:t>
            </a:r>
            <a:br>
              <a:rPr lang="en" sz="700"/>
            </a:br>
            <a:r>
              <a:rPr lang="en" sz="700"/>
              <a:t>VDOE  2.7c - The student will read and demonstrate comprehension of fictional texts - ask and answer questions using the text for support</a:t>
            </a:r>
            <a:br>
              <a:rPr lang="en" sz="700">
                <a:solidFill>
                  <a:srgbClr val="333333"/>
                </a:solidFill>
              </a:rPr>
            </a:br>
            <a:endParaRPr sz="700">
              <a:solidFill>
                <a:srgbClr val="333333"/>
              </a:solidFill>
            </a:endParaRPr>
          </a:p>
        </p:txBody>
      </p:sp>
      <p:pic>
        <p:nvPicPr>
          <p:cNvPr id="184" name="Google Shape;184;p23"/>
          <p:cNvPicPr preferRelativeResize="0"/>
          <p:nvPr/>
        </p:nvPicPr>
        <p:blipFill>
          <a:blip r:embed="rId4">
            <a:alphaModFix/>
          </a:blip>
          <a:stretch>
            <a:fillRect/>
          </a:stretch>
        </p:blipFill>
        <p:spPr>
          <a:xfrm>
            <a:off x="1572572" y="862325"/>
            <a:ext cx="3081976" cy="3056599"/>
          </a:xfrm>
          <a:prstGeom prst="rect">
            <a:avLst/>
          </a:prstGeom>
          <a:noFill/>
          <a:ln>
            <a:noFill/>
          </a:ln>
        </p:spPr>
      </p:pic>
      <p:sp>
        <p:nvSpPr>
          <p:cNvPr id="185" name="Google Shape;185;p23"/>
          <p:cNvSpPr txBox="1"/>
          <p:nvPr/>
        </p:nvSpPr>
        <p:spPr>
          <a:xfrm>
            <a:off x="1233400" y="0"/>
            <a:ext cx="42336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dk1"/>
                </a:solidFill>
                <a:latin typeface="Amatic SC"/>
                <a:ea typeface="Amatic SC"/>
                <a:cs typeface="Amatic SC"/>
                <a:sym typeface="Amatic SC"/>
              </a:rPr>
              <a:t>Evaluating Character Decisions</a:t>
            </a:r>
            <a:endParaRPr b="1" sz="3200">
              <a:solidFill>
                <a:schemeClr val="dk1"/>
              </a:solidFill>
              <a:latin typeface="Amatic SC"/>
              <a:ea typeface="Amatic SC"/>
              <a:cs typeface="Amatic SC"/>
              <a:sym typeface="Amatic S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4"/>
          <p:cNvSpPr txBox="1"/>
          <p:nvPr>
            <p:ph type="title"/>
          </p:nvPr>
        </p:nvSpPr>
        <p:spPr>
          <a:xfrm>
            <a:off x="1412975" y="2295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Let’s Talk about Conflict and Resolution</a:t>
            </a:r>
            <a:endParaRPr/>
          </a:p>
          <a:p>
            <a:pPr indent="0" lvl="0" marL="0" rtl="0" algn="l">
              <a:spcBef>
                <a:spcPts val="0"/>
              </a:spcBef>
              <a:spcAft>
                <a:spcPts val="0"/>
              </a:spcAft>
              <a:buNone/>
            </a:pPr>
            <a:r>
              <a:t/>
            </a:r>
            <a:endParaRPr/>
          </a:p>
        </p:txBody>
      </p:sp>
      <p:sp>
        <p:nvSpPr>
          <p:cNvPr id="191" name="Google Shape;191;p24"/>
          <p:cNvSpPr txBox="1"/>
          <p:nvPr>
            <p:ph idx="1" type="body"/>
          </p:nvPr>
        </p:nvSpPr>
        <p:spPr>
          <a:xfrm>
            <a:off x="1412975" y="855563"/>
            <a:ext cx="7453800" cy="323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2000"/>
          </a:p>
        </p:txBody>
      </p:sp>
      <p:sp>
        <p:nvSpPr>
          <p:cNvPr id="192" name="Google Shape;192;p24"/>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93" name="Google Shape;193;p24"/>
          <p:cNvSpPr txBox="1"/>
          <p:nvPr/>
        </p:nvSpPr>
        <p:spPr>
          <a:xfrm>
            <a:off x="5897275" y="-76200"/>
            <a:ext cx="32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a:latin typeface="Caveat"/>
              <a:ea typeface="Caveat"/>
              <a:cs typeface="Caveat"/>
              <a:sym typeface="Caveat"/>
            </a:endParaRPr>
          </a:p>
        </p:txBody>
      </p:sp>
      <p:graphicFrame>
        <p:nvGraphicFramePr>
          <p:cNvPr id="194" name="Google Shape;194;p24"/>
          <p:cNvGraphicFramePr/>
          <p:nvPr/>
        </p:nvGraphicFramePr>
        <p:xfrm>
          <a:off x="1716738" y="936688"/>
          <a:ext cx="3000000" cy="3000000"/>
        </p:xfrm>
        <a:graphic>
          <a:graphicData uri="http://schemas.openxmlformats.org/drawingml/2006/table">
            <a:tbl>
              <a:tblPr>
                <a:noFill/>
                <a:tableStyleId>{B65E6799-DC90-4FDD-BA69-9D62B6281609}</a:tableStyleId>
              </a:tblPr>
              <a:tblGrid>
                <a:gridCol w="3208200"/>
              </a:tblGrid>
              <a:tr h="1820175">
                <a:tc>
                  <a:txBody>
                    <a:bodyPr/>
                    <a:lstStyle/>
                    <a:p>
                      <a:pPr indent="0" lvl="0" marL="0" rtl="0" algn="ctr">
                        <a:spcBef>
                          <a:spcPts val="0"/>
                        </a:spcBef>
                        <a:spcAft>
                          <a:spcPts val="0"/>
                        </a:spcAft>
                        <a:buNone/>
                      </a:pPr>
                      <a:r>
                        <a:rPr b="1" lang="en" sz="2100">
                          <a:latin typeface="Amatic SC"/>
                          <a:ea typeface="Amatic SC"/>
                          <a:cs typeface="Amatic SC"/>
                          <a:sym typeface="Amatic SC"/>
                        </a:rPr>
                        <a:t>What is a conflict in a story?</a:t>
                      </a:r>
                      <a:endParaRPr b="1" sz="2100">
                        <a:latin typeface="Amatic SC"/>
                        <a:ea typeface="Amatic SC"/>
                        <a:cs typeface="Amatic SC"/>
                        <a:sym typeface="Amatic SC"/>
                      </a:endParaRPr>
                    </a:p>
                    <a:p>
                      <a:pPr indent="0" lvl="0" marL="0" rtl="0" algn="ctr">
                        <a:spcBef>
                          <a:spcPts val="0"/>
                        </a:spcBef>
                        <a:spcAft>
                          <a:spcPts val="0"/>
                        </a:spcAft>
                        <a:buNone/>
                      </a:pPr>
                      <a:r>
                        <a:t/>
                      </a:r>
                      <a:endParaRPr b="1" sz="2100">
                        <a:latin typeface="Amatic SC"/>
                        <a:ea typeface="Amatic SC"/>
                        <a:cs typeface="Amatic SC"/>
                        <a:sym typeface="Amatic SC"/>
                      </a:endParaRPr>
                    </a:p>
                    <a:p>
                      <a:pPr indent="0" lvl="0" marL="0" rtl="0" algn="ctr">
                        <a:spcBef>
                          <a:spcPts val="0"/>
                        </a:spcBef>
                        <a:spcAft>
                          <a:spcPts val="0"/>
                        </a:spcAft>
                        <a:buNone/>
                      </a:pPr>
                      <a:r>
                        <a:rPr b="1" lang="en" sz="1200">
                          <a:latin typeface="Amatic SC"/>
                          <a:ea typeface="Amatic SC"/>
                          <a:cs typeface="Amatic SC"/>
                          <a:sym typeface="Amatic SC"/>
                        </a:rPr>
                        <a:t>A conflict is…</a:t>
                      </a:r>
                      <a:endParaRPr b="1" sz="1200">
                        <a:latin typeface="Amatic SC"/>
                        <a:ea typeface="Amatic SC"/>
                        <a:cs typeface="Amatic SC"/>
                        <a:sym typeface="Amatic SC"/>
                      </a:endParaRPr>
                    </a:p>
                    <a:p>
                      <a:pPr indent="0" lvl="0" marL="0" rtl="0" algn="ctr">
                        <a:spcBef>
                          <a:spcPts val="0"/>
                        </a:spcBef>
                        <a:spcAft>
                          <a:spcPts val="0"/>
                        </a:spcAft>
                        <a:buNone/>
                      </a:pPr>
                      <a:r>
                        <a:t/>
                      </a:r>
                      <a:endParaRPr b="1" sz="1200">
                        <a:latin typeface="Amatic SC"/>
                        <a:ea typeface="Amatic SC"/>
                        <a:cs typeface="Amatic SC"/>
                        <a:sym typeface="Amatic SC"/>
                      </a:endParaRPr>
                    </a:p>
                    <a:p>
                      <a:pPr indent="0" lvl="0" marL="0" rtl="0" algn="ctr">
                        <a:spcBef>
                          <a:spcPts val="0"/>
                        </a:spcBef>
                        <a:spcAft>
                          <a:spcPts val="0"/>
                        </a:spcAft>
                        <a:buNone/>
                      </a:pPr>
                      <a:r>
                        <a:t/>
                      </a:r>
                      <a:endParaRPr b="1" sz="2100">
                        <a:latin typeface="Amatic SC"/>
                        <a:ea typeface="Amatic SC"/>
                        <a:cs typeface="Amatic SC"/>
                        <a:sym typeface="Amatic SC"/>
                      </a:endParaRPr>
                    </a:p>
                  </a:txBody>
                  <a:tcPr marT="91425" marB="91425" marR="91425" marL="91425">
                    <a:lnL cap="flat" cmpd="sng" w="28575">
                      <a:solidFill>
                        <a:srgbClr val="9E9E9E"/>
                      </a:solidFill>
                      <a:prstDash val="dot"/>
                      <a:round/>
                      <a:headEnd len="sm" w="sm" type="none"/>
                      <a:tailEnd len="sm" w="sm" type="none"/>
                    </a:lnL>
                    <a:lnR cap="flat" cmpd="sng" w="28575">
                      <a:solidFill>
                        <a:srgbClr val="9E9E9E"/>
                      </a:solidFill>
                      <a:prstDash val="dot"/>
                      <a:round/>
                      <a:headEnd len="sm" w="sm" type="none"/>
                      <a:tailEnd len="sm" w="sm" type="none"/>
                    </a:lnR>
                    <a:lnT cap="flat" cmpd="sng" w="28575">
                      <a:solidFill>
                        <a:srgbClr val="9E9E9E"/>
                      </a:solidFill>
                      <a:prstDash val="dot"/>
                      <a:round/>
                      <a:headEnd len="sm" w="sm" type="none"/>
                      <a:tailEnd len="sm" w="sm" type="none"/>
                    </a:lnT>
                    <a:lnB cap="flat" cmpd="sng" w="28575">
                      <a:solidFill>
                        <a:srgbClr val="9E9E9E"/>
                      </a:solidFill>
                      <a:prstDash val="dot"/>
                      <a:round/>
                      <a:headEnd len="sm" w="sm" type="none"/>
                      <a:tailEnd len="sm" w="sm" type="none"/>
                    </a:lnB>
                    <a:solidFill>
                      <a:schemeClr val="lt2"/>
                    </a:solidFill>
                  </a:tcPr>
                </a:tc>
              </a:tr>
            </a:tbl>
          </a:graphicData>
        </a:graphic>
      </p:graphicFrame>
      <p:sp>
        <p:nvSpPr>
          <p:cNvPr id="195" name="Google Shape;195;p24"/>
          <p:cNvSpPr txBox="1"/>
          <p:nvPr/>
        </p:nvSpPr>
        <p:spPr>
          <a:xfrm>
            <a:off x="1336775" y="4699425"/>
            <a:ext cx="8023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CC.1.R.L.7 Integration of Knowledge and Ideas: Use illustrations and details in a story to describe its characters, setting, or events</a:t>
            </a:r>
            <a:br>
              <a:rPr lang="en" sz="600"/>
            </a:br>
            <a:r>
              <a:rPr b="1" lang="en" sz="700">
                <a:solidFill>
                  <a:srgbClr val="333333"/>
                </a:solidFill>
                <a:uFill>
                  <a:noFill/>
                </a:uFill>
                <a:hlinkClick r:id="rId3">
                  <a:extLst>
                    <a:ext uri="{A12FA001-AC4F-418D-AE19-62706E023703}">
                      <ahyp:hlinkClr val="tx"/>
                    </a:ext>
                  </a:extLst>
                </a:hlinkClick>
              </a:rPr>
              <a:t>CCSS.ELA-LITERACY.RL.2.7</a:t>
            </a:r>
            <a:r>
              <a:rPr lang="en" sz="700">
                <a:solidFill>
                  <a:srgbClr val="333333"/>
                </a:solidFill>
              </a:rPr>
              <a:t> - Use information gained from the illustrations and words in a print or digital text to demonstrate understanding of its characters, setting, or plot.</a:t>
            </a:r>
            <a:endParaRPr sz="600"/>
          </a:p>
          <a:p>
            <a:pPr indent="0" lvl="0" marL="0" rtl="0" algn="l">
              <a:spcBef>
                <a:spcPts val="0"/>
              </a:spcBef>
              <a:spcAft>
                <a:spcPts val="0"/>
              </a:spcAft>
              <a:buNone/>
            </a:pPr>
            <a:r>
              <a:rPr lang="en" sz="600"/>
              <a:t>CC.3.R.L.3 Key Ideas and Details: Describe characters in a story (e.g., their traits, motivations, or feelings) and explain how their actions contribute to the sequence of event</a:t>
            </a:r>
            <a:endParaRPr sz="600"/>
          </a:p>
        </p:txBody>
      </p:sp>
      <p:sp>
        <p:nvSpPr>
          <p:cNvPr id="196" name="Google Shape;196;p24"/>
          <p:cNvSpPr txBox="1"/>
          <p:nvPr/>
        </p:nvSpPr>
        <p:spPr>
          <a:xfrm>
            <a:off x="1412975" y="3268575"/>
            <a:ext cx="50652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veat"/>
                <a:ea typeface="Caveat"/>
                <a:cs typeface="Caveat"/>
                <a:sym typeface="Caveat"/>
              </a:rPr>
              <a:t>Now let’s think about what happens in </a:t>
            </a:r>
            <a:r>
              <a:rPr i="1" lang="en" sz="1800">
                <a:solidFill>
                  <a:schemeClr val="dk1"/>
                </a:solidFill>
                <a:latin typeface="Caveat"/>
                <a:ea typeface="Caveat"/>
                <a:cs typeface="Caveat"/>
                <a:sym typeface="Caveat"/>
              </a:rPr>
              <a:t>The Yellow Áo Dài</a:t>
            </a:r>
            <a:r>
              <a:rPr lang="en" sz="1800">
                <a:solidFill>
                  <a:schemeClr val="dk1"/>
                </a:solidFill>
                <a:latin typeface="Caveat"/>
                <a:ea typeface="Caveat"/>
                <a:cs typeface="Caveat"/>
                <a:sym typeface="Caveat"/>
              </a:rPr>
              <a:t>.  Complete the worksheet to think about the events that occurred in the story, and </a:t>
            </a:r>
            <a:r>
              <a:rPr lang="en" sz="1800">
                <a:solidFill>
                  <a:schemeClr val="dk1"/>
                </a:solidFill>
                <a:latin typeface="Caveat"/>
                <a:ea typeface="Caveat"/>
                <a:cs typeface="Caveat"/>
                <a:sym typeface="Caveat"/>
              </a:rPr>
              <a:t>specifically, how conflicts within and among characters were resolved</a:t>
            </a:r>
            <a:r>
              <a:rPr lang="en" sz="1800">
                <a:solidFill>
                  <a:schemeClr val="dk1"/>
                </a:solidFill>
                <a:latin typeface="Caveat"/>
                <a:ea typeface="Caveat"/>
                <a:cs typeface="Caveat"/>
                <a:sym typeface="Caveat"/>
              </a:rPr>
              <a:t>. </a:t>
            </a:r>
            <a:endParaRPr sz="1800">
              <a:solidFill>
                <a:schemeClr val="dk1"/>
              </a:solidFill>
              <a:latin typeface="Caveat"/>
              <a:ea typeface="Caveat"/>
              <a:cs typeface="Caveat"/>
              <a:sym typeface="Caveat"/>
            </a:endParaRPr>
          </a:p>
        </p:txBody>
      </p:sp>
      <p:grpSp>
        <p:nvGrpSpPr>
          <p:cNvPr id="197" name="Google Shape;197;p24"/>
          <p:cNvGrpSpPr/>
          <p:nvPr/>
        </p:nvGrpSpPr>
        <p:grpSpPr>
          <a:xfrm>
            <a:off x="6478175" y="2821336"/>
            <a:ext cx="2548500" cy="1896302"/>
            <a:chOff x="6342650" y="2966271"/>
            <a:chExt cx="2548500" cy="1656883"/>
          </a:xfrm>
        </p:grpSpPr>
        <p:sp>
          <p:nvSpPr>
            <p:cNvPr id="198" name="Google Shape;198;p24"/>
            <p:cNvSpPr/>
            <p:nvPr/>
          </p:nvSpPr>
          <p:spPr>
            <a:xfrm>
              <a:off x="6478250" y="3032853"/>
              <a:ext cx="2329500" cy="1590300"/>
            </a:xfrm>
            <a:prstGeom prst="roundRect">
              <a:avLst>
                <a:gd fmla="val 16667" name="adj"/>
              </a:avLst>
            </a:prstGeom>
            <a:solidFill>
              <a:srgbClr val="D3DAE2"/>
            </a:solidFill>
            <a:ln cap="flat" cmpd="sng" w="9525">
              <a:solidFill>
                <a:srgbClr val="606A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4"/>
            <p:cNvSpPr txBox="1"/>
            <p:nvPr/>
          </p:nvSpPr>
          <p:spPr>
            <a:xfrm>
              <a:off x="6342650" y="2966271"/>
              <a:ext cx="2548500" cy="56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155CC"/>
                  </a:solidFill>
                  <a:latin typeface="Caveat"/>
                  <a:ea typeface="Caveat"/>
                  <a:cs typeface="Caveat"/>
                  <a:sym typeface="Caveat"/>
                </a:rPr>
                <a:t>Link to the PDF worksheet on Conflict and Resolution:</a:t>
              </a:r>
              <a:endParaRPr sz="100"/>
            </a:p>
          </p:txBody>
        </p:sp>
      </p:grpSp>
      <p:graphicFrame>
        <p:nvGraphicFramePr>
          <p:cNvPr id="200" name="Google Shape;200;p24"/>
          <p:cNvGraphicFramePr/>
          <p:nvPr/>
        </p:nvGraphicFramePr>
        <p:xfrm>
          <a:off x="5354813" y="936688"/>
          <a:ext cx="3000000" cy="3000000"/>
        </p:xfrm>
        <a:graphic>
          <a:graphicData uri="http://schemas.openxmlformats.org/drawingml/2006/table">
            <a:tbl>
              <a:tblPr>
                <a:noFill/>
                <a:tableStyleId>{B65E6799-DC90-4FDD-BA69-9D62B6281609}</a:tableStyleId>
              </a:tblPr>
              <a:tblGrid>
                <a:gridCol w="3208200"/>
              </a:tblGrid>
              <a:tr h="1820175">
                <a:tc>
                  <a:txBody>
                    <a:bodyPr/>
                    <a:lstStyle/>
                    <a:p>
                      <a:pPr indent="0" lvl="0" marL="0" rtl="0" algn="ctr">
                        <a:spcBef>
                          <a:spcPts val="0"/>
                        </a:spcBef>
                        <a:spcAft>
                          <a:spcPts val="0"/>
                        </a:spcAft>
                        <a:buNone/>
                      </a:pPr>
                      <a:r>
                        <a:rPr b="1" lang="en" sz="2100">
                          <a:latin typeface="Amatic SC"/>
                          <a:ea typeface="Amatic SC"/>
                          <a:cs typeface="Amatic SC"/>
                          <a:sym typeface="Amatic SC"/>
                        </a:rPr>
                        <a:t>What is a resolution in a story</a:t>
                      </a:r>
                      <a:r>
                        <a:rPr b="1" lang="en" sz="2100">
                          <a:latin typeface="Amatic SC"/>
                          <a:ea typeface="Amatic SC"/>
                          <a:cs typeface="Amatic SC"/>
                          <a:sym typeface="Amatic SC"/>
                        </a:rPr>
                        <a:t>?</a:t>
                      </a:r>
                      <a:endParaRPr b="1" sz="2100">
                        <a:latin typeface="Amatic SC"/>
                        <a:ea typeface="Amatic SC"/>
                        <a:cs typeface="Amatic SC"/>
                        <a:sym typeface="Amatic SC"/>
                      </a:endParaRPr>
                    </a:p>
                    <a:p>
                      <a:pPr indent="0" lvl="0" marL="0" rtl="0" algn="ctr">
                        <a:spcBef>
                          <a:spcPts val="0"/>
                        </a:spcBef>
                        <a:spcAft>
                          <a:spcPts val="0"/>
                        </a:spcAft>
                        <a:buNone/>
                      </a:pPr>
                      <a:r>
                        <a:t/>
                      </a:r>
                      <a:endParaRPr b="1" sz="2100">
                        <a:latin typeface="Amatic SC"/>
                        <a:ea typeface="Amatic SC"/>
                        <a:cs typeface="Amatic SC"/>
                        <a:sym typeface="Amatic SC"/>
                      </a:endParaRPr>
                    </a:p>
                    <a:p>
                      <a:pPr indent="0" lvl="0" marL="0" rtl="0" algn="ctr">
                        <a:spcBef>
                          <a:spcPts val="0"/>
                        </a:spcBef>
                        <a:spcAft>
                          <a:spcPts val="0"/>
                        </a:spcAft>
                        <a:buNone/>
                      </a:pPr>
                      <a:r>
                        <a:rPr b="1" lang="en" sz="1200">
                          <a:latin typeface="Amatic SC"/>
                          <a:ea typeface="Amatic SC"/>
                          <a:cs typeface="Amatic SC"/>
                          <a:sym typeface="Amatic SC"/>
                        </a:rPr>
                        <a:t>A Resolution is…</a:t>
                      </a:r>
                      <a:endParaRPr b="1" sz="2100">
                        <a:latin typeface="Amatic SC"/>
                        <a:ea typeface="Amatic SC"/>
                        <a:cs typeface="Amatic SC"/>
                        <a:sym typeface="Amatic SC"/>
                      </a:endParaRPr>
                    </a:p>
                  </a:txBody>
                  <a:tcPr marT="91425" marB="91425" marR="91425" marL="91425">
                    <a:lnL cap="flat" cmpd="sng" w="28575">
                      <a:solidFill>
                        <a:srgbClr val="9E9E9E"/>
                      </a:solidFill>
                      <a:prstDash val="dot"/>
                      <a:round/>
                      <a:headEnd len="sm" w="sm" type="none"/>
                      <a:tailEnd len="sm" w="sm" type="none"/>
                    </a:lnL>
                    <a:lnR cap="flat" cmpd="sng" w="28575">
                      <a:solidFill>
                        <a:srgbClr val="9E9E9E"/>
                      </a:solidFill>
                      <a:prstDash val="dot"/>
                      <a:round/>
                      <a:headEnd len="sm" w="sm" type="none"/>
                      <a:tailEnd len="sm" w="sm" type="none"/>
                    </a:lnR>
                    <a:lnT cap="flat" cmpd="sng" w="28575">
                      <a:solidFill>
                        <a:srgbClr val="9E9E9E"/>
                      </a:solidFill>
                      <a:prstDash val="dot"/>
                      <a:round/>
                      <a:headEnd len="sm" w="sm" type="none"/>
                      <a:tailEnd len="sm" w="sm" type="none"/>
                    </a:lnT>
                    <a:lnB cap="flat" cmpd="sng" w="28575">
                      <a:solidFill>
                        <a:srgbClr val="9E9E9E"/>
                      </a:solidFill>
                      <a:prstDash val="dot"/>
                      <a:round/>
                      <a:headEnd len="sm" w="sm" type="none"/>
                      <a:tailEnd len="sm" w="sm" type="none"/>
                    </a:lnB>
                    <a:solidFill>
                      <a:schemeClr val="lt2"/>
                    </a:solidFill>
                  </a:tcPr>
                </a:tc>
              </a:tr>
            </a:tbl>
          </a:graphicData>
        </a:graphic>
      </p:graphicFrame>
      <p:pic>
        <p:nvPicPr>
          <p:cNvPr id="201" name="Google Shape;201;p24">
            <a:hlinkClick r:id="rId4"/>
          </p:cNvPr>
          <p:cNvPicPr preferRelativeResize="0"/>
          <p:nvPr/>
        </p:nvPicPr>
        <p:blipFill>
          <a:blip r:embed="rId5">
            <a:alphaModFix/>
          </a:blip>
          <a:stretch>
            <a:fillRect/>
          </a:stretch>
        </p:blipFill>
        <p:spPr>
          <a:xfrm>
            <a:off x="7241088" y="3369575"/>
            <a:ext cx="1022675" cy="13337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5"/>
          <p:cNvSpPr txBox="1"/>
          <p:nvPr>
            <p:ph type="title"/>
          </p:nvPr>
        </p:nvSpPr>
        <p:spPr>
          <a:xfrm>
            <a:off x="1411775" y="2059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Understanding Plot</a:t>
            </a:r>
            <a:endParaRPr/>
          </a:p>
          <a:p>
            <a:pPr indent="0" lvl="0" marL="0" rtl="0" algn="l">
              <a:spcBef>
                <a:spcPts val="0"/>
              </a:spcBef>
              <a:spcAft>
                <a:spcPts val="0"/>
              </a:spcAft>
              <a:buNone/>
            </a:pPr>
            <a:r>
              <a:t/>
            </a:r>
            <a:endParaRPr/>
          </a:p>
        </p:txBody>
      </p:sp>
      <p:sp>
        <p:nvSpPr>
          <p:cNvPr id="207" name="Google Shape;207;p25"/>
          <p:cNvSpPr txBox="1"/>
          <p:nvPr>
            <p:ph idx="2" type="body"/>
          </p:nvPr>
        </p:nvSpPr>
        <p:spPr>
          <a:xfrm>
            <a:off x="6166949" y="825500"/>
            <a:ext cx="2598000" cy="32361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 sz="3200">
                <a:solidFill>
                  <a:srgbClr val="E69138"/>
                </a:solidFill>
              </a:rPr>
              <a:t>What do we learn about the connection among family generations in this story?  </a:t>
            </a:r>
            <a:endParaRPr sz="3200">
              <a:solidFill>
                <a:srgbClr val="E69138"/>
              </a:solidFill>
            </a:endParaRPr>
          </a:p>
          <a:p>
            <a:pPr indent="0" lvl="0" marL="0" rtl="0" algn="ctr">
              <a:spcBef>
                <a:spcPts val="0"/>
              </a:spcBef>
              <a:spcAft>
                <a:spcPts val="0"/>
              </a:spcAft>
              <a:buNone/>
            </a:pPr>
            <a:r>
              <a:rPr lang="en" sz="3200">
                <a:solidFill>
                  <a:srgbClr val="6AA84F"/>
                </a:solidFill>
              </a:rPr>
              <a:t>How can you relate this to your</a:t>
            </a:r>
            <a:r>
              <a:rPr lang="en" sz="3200">
                <a:solidFill>
                  <a:srgbClr val="6AA84F"/>
                </a:solidFill>
              </a:rPr>
              <a:t> </a:t>
            </a:r>
            <a:endParaRPr sz="3200">
              <a:solidFill>
                <a:srgbClr val="6AA84F"/>
              </a:solidFill>
            </a:endParaRPr>
          </a:p>
          <a:p>
            <a:pPr indent="0" lvl="0" marL="0" rtl="0" algn="ctr">
              <a:spcBef>
                <a:spcPts val="0"/>
              </a:spcBef>
              <a:spcAft>
                <a:spcPts val="0"/>
              </a:spcAft>
              <a:buNone/>
            </a:pPr>
            <a:r>
              <a:rPr lang="en" sz="3200">
                <a:solidFill>
                  <a:srgbClr val="6AA84F"/>
                </a:solidFill>
              </a:rPr>
              <a:t>own life</a:t>
            </a:r>
            <a:r>
              <a:rPr lang="en" sz="3200">
                <a:solidFill>
                  <a:srgbClr val="6AA84F"/>
                </a:solidFill>
              </a:rPr>
              <a:t>?</a:t>
            </a:r>
            <a:r>
              <a:rPr lang="en" sz="3200">
                <a:solidFill>
                  <a:srgbClr val="E69138"/>
                </a:solidFill>
              </a:rPr>
              <a:t> </a:t>
            </a:r>
            <a:endParaRPr sz="3200">
              <a:solidFill>
                <a:srgbClr val="E69138"/>
              </a:solidFill>
            </a:endParaRPr>
          </a:p>
        </p:txBody>
      </p:sp>
      <p:sp>
        <p:nvSpPr>
          <p:cNvPr id="208" name="Google Shape;208;p25"/>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09" name="Google Shape;209;p25"/>
          <p:cNvPicPr preferRelativeResize="0"/>
          <p:nvPr/>
        </p:nvPicPr>
        <p:blipFill>
          <a:blip r:embed="rId3">
            <a:alphaModFix/>
          </a:blip>
          <a:stretch>
            <a:fillRect/>
          </a:stretch>
        </p:blipFill>
        <p:spPr>
          <a:xfrm>
            <a:off x="1489775" y="703563"/>
            <a:ext cx="4362450" cy="40862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6"/>
          <p:cNvSpPr txBox="1"/>
          <p:nvPr>
            <p:ph type="title"/>
          </p:nvPr>
        </p:nvSpPr>
        <p:spPr>
          <a:xfrm>
            <a:off x="1412975" y="2295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Let’s Sequence the events in the story</a:t>
            </a:r>
            <a:endParaRPr/>
          </a:p>
          <a:p>
            <a:pPr indent="0" lvl="0" marL="0" rtl="0" algn="l">
              <a:spcBef>
                <a:spcPts val="0"/>
              </a:spcBef>
              <a:spcAft>
                <a:spcPts val="0"/>
              </a:spcAft>
              <a:buNone/>
            </a:pPr>
            <a:r>
              <a:t/>
            </a:r>
            <a:endParaRPr/>
          </a:p>
        </p:txBody>
      </p:sp>
      <p:sp>
        <p:nvSpPr>
          <p:cNvPr id="215" name="Google Shape;215;p26"/>
          <p:cNvSpPr txBox="1"/>
          <p:nvPr>
            <p:ph idx="1" type="body"/>
          </p:nvPr>
        </p:nvSpPr>
        <p:spPr>
          <a:xfrm>
            <a:off x="1412975" y="847900"/>
            <a:ext cx="7453800" cy="323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100"/>
              <a:t>What are some of the words we use to describe the order in which events happen?  </a:t>
            </a:r>
            <a:endParaRPr sz="21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sz="2000"/>
          </a:p>
        </p:txBody>
      </p:sp>
      <p:sp>
        <p:nvSpPr>
          <p:cNvPr id="216" name="Google Shape;216;p26"/>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26"/>
          <p:cNvSpPr txBox="1"/>
          <p:nvPr/>
        </p:nvSpPr>
        <p:spPr>
          <a:xfrm>
            <a:off x="5897275" y="-76200"/>
            <a:ext cx="32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a:latin typeface="Caveat"/>
              <a:ea typeface="Caveat"/>
              <a:cs typeface="Caveat"/>
              <a:sym typeface="Caveat"/>
            </a:endParaRPr>
          </a:p>
        </p:txBody>
      </p:sp>
      <p:graphicFrame>
        <p:nvGraphicFramePr>
          <p:cNvPr id="218" name="Google Shape;218;p26"/>
          <p:cNvGraphicFramePr/>
          <p:nvPr/>
        </p:nvGraphicFramePr>
        <p:xfrm>
          <a:off x="1520375" y="1354900"/>
          <a:ext cx="3000000" cy="3000000"/>
        </p:xfrm>
        <a:graphic>
          <a:graphicData uri="http://schemas.openxmlformats.org/drawingml/2006/table">
            <a:tbl>
              <a:tblPr>
                <a:noFill/>
                <a:tableStyleId>{B65E6799-DC90-4FDD-BA69-9D62B6281609}</a:tableStyleId>
              </a:tblPr>
              <a:tblGrid>
                <a:gridCol w="7239000"/>
              </a:tblGrid>
              <a:tr h="1820175">
                <a:tc>
                  <a:txBody>
                    <a:bodyPr/>
                    <a:lstStyle/>
                    <a:p>
                      <a:pPr indent="0" lvl="0" marL="0" rtl="0" algn="ctr">
                        <a:spcBef>
                          <a:spcPts val="0"/>
                        </a:spcBef>
                        <a:spcAft>
                          <a:spcPts val="0"/>
                        </a:spcAft>
                        <a:buNone/>
                      </a:pPr>
                      <a:r>
                        <a:rPr b="1" lang="en" sz="2100">
                          <a:latin typeface="Amatic SC"/>
                          <a:ea typeface="Amatic SC"/>
                          <a:cs typeface="Amatic SC"/>
                          <a:sym typeface="Amatic SC"/>
                        </a:rPr>
                        <a:t>Sequencing Words We Know</a:t>
                      </a:r>
                      <a:endParaRPr b="1" sz="2100">
                        <a:latin typeface="Amatic SC"/>
                        <a:ea typeface="Amatic SC"/>
                        <a:cs typeface="Amatic SC"/>
                        <a:sym typeface="Amatic SC"/>
                      </a:endParaRPr>
                    </a:p>
                    <a:p>
                      <a:pPr indent="0" lvl="0" marL="0" rtl="0" algn="ctr">
                        <a:spcBef>
                          <a:spcPts val="0"/>
                        </a:spcBef>
                        <a:spcAft>
                          <a:spcPts val="0"/>
                        </a:spcAft>
                        <a:buNone/>
                      </a:pPr>
                      <a:r>
                        <a:t/>
                      </a:r>
                      <a:endParaRPr b="1" sz="2100">
                        <a:latin typeface="Amatic SC"/>
                        <a:ea typeface="Amatic SC"/>
                        <a:cs typeface="Amatic SC"/>
                        <a:sym typeface="Amatic SC"/>
                      </a:endParaRPr>
                    </a:p>
                    <a:p>
                      <a:pPr indent="0" lvl="0" marL="0" rtl="0" algn="ctr">
                        <a:spcBef>
                          <a:spcPts val="0"/>
                        </a:spcBef>
                        <a:spcAft>
                          <a:spcPts val="0"/>
                        </a:spcAft>
                        <a:buNone/>
                      </a:pPr>
                      <a:r>
                        <a:t/>
                      </a:r>
                      <a:endParaRPr b="1" sz="1200">
                        <a:latin typeface="Amatic SC"/>
                        <a:ea typeface="Amatic SC"/>
                        <a:cs typeface="Amatic SC"/>
                        <a:sym typeface="Amatic SC"/>
                      </a:endParaRPr>
                    </a:p>
                    <a:p>
                      <a:pPr indent="0" lvl="0" marL="0" rtl="0" algn="ctr">
                        <a:spcBef>
                          <a:spcPts val="0"/>
                        </a:spcBef>
                        <a:spcAft>
                          <a:spcPts val="0"/>
                        </a:spcAft>
                        <a:buNone/>
                      </a:pPr>
                      <a:r>
                        <a:t/>
                      </a:r>
                      <a:endParaRPr b="1" sz="2100">
                        <a:latin typeface="Amatic SC"/>
                        <a:ea typeface="Amatic SC"/>
                        <a:cs typeface="Amatic SC"/>
                        <a:sym typeface="Amatic SC"/>
                      </a:endParaRPr>
                    </a:p>
                  </a:txBody>
                  <a:tcPr marT="91425" marB="91425" marR="91425" marL="91425">
                    <a:lnL cap="flat" cmpd="sng" w="28575">
                      <a:solidFill>
                        <a:srgbClr val="9E9E9E"/>
                      </a:solidFill>
                      <a:prstDash val="dot"/>
                      <a:round/>
                      <a:headEnd len="sm" w="sm" type="none"/>
                      <a:tailEnd len="sm" w="sm" type="none"/>
                    </a:lnL>
                    <a:lnR cap="flat" cmpd="sng" w="28575">
                      <a:solidFill>
                        <a:srgbClr val="9E9E9E"/>
                      </a:solidFill>
                      <a:prstDash val="dot"/>
                      <a:round/>
                      <a:headEnd len="sm" w="sm" type="none"/>
                      <a:tailEnd len="sm" w="sm" type="none"/>
                    </a:lnR>
                    <a:lnT cap="flat" cmpd="sng" w="28575">
                      <a:solidFill>
                        <a:srgbClr val="9E9E9E"/>
                      </a:solidFill>
                      <a:prstDash val="dot"/>
                      <a:round/>
                      <a:headEnd len="sm" w="sm" type="none"/>
                      <a:tailEnd len="sm" w="sm" type="none"/>
                    </a:lnT>
                    <a:lnB cap="flat" cmpd="sng" w="28575">
                      <a:solidFill>
                        <a:srgbClr val="9E9E9E"/>
                      </a:solidFill>
                      <a:prstDash val="dot"/>
                      <a:round/>
                      <a:headEnd len="sm" w="sm" type="none"/>
                      <a:tailEnd len="sm" w="sm" type="none"/>
                    </a:lnB>
                    <a:solidFill>
                      <a:schemeClr val="lt2"/>
                    </a:solidFill>
                  </a:tcPr>
                </a:tc>
              </a:tr>
            </a:tbl>
          </a:graphicData>
        </a:graphic>
      </p:graphicFrame>
      <p:sp>
        <p:nvSpPr>
          <p:cNvPr id="219" name="Google Shape;219;p26"/>
          <p:cNvSpPr txBox="1"/>
          <p:nvPr/>
        </p:nvSpPr>
        <p:spPr>
          <a:xfrm>
            <a:off x="1336775" y="4547025"/>
            <a:ext cx="8023200" cy="754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CC.K.R.L.7 Integration of Knowledge and Ideas: With prompting and support, describe the relationship between illustrations and the story in which they appear (e.g., what moment in a story an illustration depicts).</a:t>
            </a:r>
            <a:endParaRPr sz="600"/>
          </a:p>
          <a:p>
            <a:pPr indent="0" lvl="0" marL="0" rtl="0" algn="l">
              <a:spcBef>
                <a:spcPts val="0"/>
              </a:spcBef>
              <a:spcAft>
                <a:spcPts val="0"/>
              </a:spcAft>
              <a:buNone/>
            </a:pPr>
            <a:r>
              <a:rPr lang="en" sz="600"/>
              <a:t>NextGen: 2R5: Describe the overall structure of a text, including describing how the beginning introduces the text and the ending concludes the text. (RI&amp;RL)</a:t>
            </a:r>
            <a:endParaRPr sz="600"/>
          </a:p>
          <a:p>
            <a:pPr indent="0" lvl="0" marL="0" rtl="0" algn="l">
              <a:spcBef>
                <a:spcPts val="0"/>
              </a:spcBef>
              <a:spcAft>
                <a:spcPts val="0"/>
              </a:spcAft>
              <a:buNone/>
            </a:pPr>
            <a:r>
              <a:rPr lang="en" sz="600"/>
              <a:t>CC.2.R.L.5 Craft and Structure: Describe the overall structure of a story, including describing how the beginning introduces the story and the ending concludes the action</a:t>
            </a:r>
            <a:endParaRPr sz="600"/>
          </a:p>
          <a:p>
            <a:pPr indent="0" lvl="0" marL="0" rtl="0" algn="l">
              <a:spcBef>
                <a:spcPts val="0"/>
              </a:spcBef>
              <a:spcAft>
                <a:spcPts val="0"/>
              </a:spcAft>
              <a:buNone/>
            </a:pPr>
            <a:r>
              <a:rPr lang="en" sz="600"/>
              <a:t>CC.3.R.L.3 Key Ideas and Details: Describe characters in a story (e.g., their traits, motivations, or feelings) and explain how their actions contribute to the sequence of event</a:t>
            </a:r>
            <a:endParaRPr sz="600"/>
          </a:p>
          <a:p>
            <a:pPr indent="0" lvl="0" marL="0" rtl="0" algn="l">
              <a:spcBef>
                <a:spcPts val="0"/>
              </a:spcBef>
              <a:spcAft>
                <a:spcPts val="0"/>
              </a:spcAft>
              <a:buNone/>
            </a:pPr>
            <a:r>
              <a:rPr lang="en" sz="600"/>
              <a:t>VDOE 2.7g -</a:t>
            </a:r>
            <a:r>
              <a:rPr lang="en" sz="700"/>
              <a:t>  The student will read and demonstrate comprehension of fictional texts - Summarize stories and events with beginning, middle, and end in the correct sequence. </a:t>
            </a:r>
            <a:endParaRPr sz="700"/>
          </a:p>
          <a:p>
            <a:pPr indent="0" lvl="0" marL="0" rtl="0" algn="l">
              <a:spcBef>
                <a:spcPts val="0"/>
              </a:spcBef>
              <a:spcAft>
                <a:spcPts val="0"/>
              </a:spcAft>
              <a:buNone/>
            </a:pPr>
            <a:r>
              <a:t/>
            </a:r>
            <a:endParaRPr sz="600"/>
          </a:p>
        </p:txBody>
      </p:sp>
      <p:sp>
        <p:nvSpPr>
          <p:cNvPr id="220" name="Google Shape;220;p26"/>
          <p:cNvSpPr txBox="1"/>
          <p:nvPr/>
        </p:nvSpPr>
        <p:spPr>
          <a:xfrm>
            <a:off x="1412975" y="3497175"/>
            <a:ext cx="5065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chemeClr val="dk1"/>
                </a:solidFill>
                <a:latin typeface="Caveat"/>
                <a:ea typeface="Caveat"/>
                <a:cs typeface="Caveat"/>
                <a:sym typeface="Caveat"/>
              </a:rPr>
              <a:t>Now let’s think about what happens in the story </a:t>
            </a:r>
            <a:r>
              <a:rPr i="1" lang="en" sz="1800">
                <a:solidFill>
                  <a:schemeClr val="dk1"/>
                </a:solidFill>
                <a:latin typeface="Caveat"/>
                <a:ea typeface="Caveat"/>
                <a:cs typeface="Caveat"/>
                <a:sym typeface="Caveat"/>
              </a:rPr>
              <a:t>The Yellow Áo Dài</a:t>
            </a:r>
            <a:r>
              <a:rPr lang="en" sz="1800">
                <a:solidFill>
                  <a:schemeClr val="dk1"/>
                </a:solidFill>
                <a:latin typeface="Caveat"/>
                <a:ea typeface="Caveat"/>
                <a:cs typeface="Caveat"/>
                <a:sym typeface="Caveat"/>
              </a:rPr>
              <a:t>.  Complete the sequencing worksheet to practice placing events from the story in the order in which they occurred. </a:t>
            </a:r>
            <a:endParaRPr sz="1800">
              <a:solidFill>
                <a:schemeClr val="dk1"/>
              </a:solidFill>
              <a:latin typeface="Caveat"/>
              <a:ea typeface="Caveat"/>
              <a:cs typeface="Caveat"/>
              <a:sym typeface="Caveat"/>
            </a:endParaRPr>
          </a:p>
        </p:txBody>
      </p:sp>
      <p:sp>
        <p:nvSpPr>
          <p:cNvPr id="221" name="Google Shape;221;p26"/>
          <p:cNvSpPr/>
          <p:nvPr/>
        </p:nvSpPr>
        <p:spPr>
          <a:xfrm>
            <a:off x="6478250" y="3383875"/>
            <a:ext cx="2329500" cy="1239300"/>
          </a:xfrm>
          <a:prstGeom prst="roundRect">
            <a:avLst>
              <a:gd fmla="val 16667" name="adj"/>
            </a:avLst>
          </a:prstGeom>
          <a:solidFill>
            <a:srgbClr val="D3DAE2"/>
          </a:solidFill>
          <a:ln cap="flat" cmpd="sng" w="9525">
            <a:solidFill>
              <a:srgbClr val="606A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p:cNvSpPr txBox="1"/>
          <p:nvPr/>
        </p:nvSpPr>
        <p:spPr>
          <a:xfrm>
            <a:off x="6342650" y="3293350"/>
            <a:ext cx="2548500" cy="415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155CC"/>
                </a:solidFill>
                <a:latin typeface="Caveat"/>
                <a:ea typeface="Caveat"/>
                <a:cs typeface="Caveat"/>
                <a:sym typeface="Caveat"/>
              </a:rPr>
              <a:t>Link to the PDF worksheets:</a:t>
            </a:r>
            <a:endParaRPr sz="100"/>
          </a:p>
        </p:txBody>
      </p:sp>
      <p:pic>
        <p:nvPicPr>
          <p:cNvPr id="223" name="Google Shape;223;p26">
            <a:hlinkClick r:id="rId3"/>
          </p:cNvPr>
          <p:cNvPicPr preferRelativeResize="0"/>
          <p:nvPr/>
        </p:nvPicPr>
        <p:blipFill>
          <a:blip r:embed="rId4">
            <a:alphaModFix/>
          </a:blip>
          <a:stretch>
            <a:fillRect/>
          </a:stretch>
        </p:blipFill>
        <p:spPr>
          <a:xfrm>
            <a:off x="6773746" y="3785050"/>
            <a:ext cx="833708" cy="646500"/>
          </a:xfrm>
          <a:prstGeom prst="rect">
            <a:avLst/>
          </a:prstGeom>
          <a:noFill/>
          <a:ln>
            <a:noFill/>
          </a:ln>
        </p:spPr>
      </p:pic>
      <p:pic>
        <p:nvPicPr>
          <p:cNvPr id="224" name="Google Shape;224;p26">
            <a:hlinkClick r:id="rId5"/>
          </p:cNvPr>
          <p:cNvPicPr preferRelativeResize="0"/>
          <p:nvPr/>
        </p:nvPicPr>
        <p:blipFill>
          <a:blip r:embed="rId6">
            <a:alphaModFix/>
          </a:blip>
          <a:stretch>
            <a:fillRect/>
          </a:stretch>
        </p:blipFill>
        <p:spPr>
          <a:xfrm>
            <a:off x="7803101" y="3673375"/>
            <a:ext cx="655732" cy="8574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7"/>
          <p:cNvSpPr txBox="1"/>
          <p:nvPr>
            <p:ph type="title"/>
          </p:nvPr>
        </p:nvSpPr>
        <p:spPr>
          <a:xfrm>
            <a:off x="1421550" y="254043"/>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Closing</a:t>
            </a:r>
            <a:endParaRPr/>
          </a:p>
          <a:p>
            <a:pPr indent="0" lvl="0" marL="0" rtl="0" algn="l">
              <a:spcBef>
                <a:spcPts val="0"/>
              </a:spcBef>
              <a:spcAft>
                <a:spcPts val="0"/>
              </a:spcAft>
              <a:buNone/>
            </a:pPr>
            <a:r>
              <a:t/>
            </a:r>
            <a:endParaRPr/>
          </a:p>
        </p:txBody>
      </p:sp>
      <p:sp>
        <p:nvSpPr>
          <p:cNvPr id="230" name="Google Shape;230;p27"/>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1" name="Google Shape;231;p27"/>
          <p:cNvSpPr txBox="1"/>
          <p:nvPr/>
        </p:nvSpPr>
        <p:spPr>
          <a:xfrm>
            <a:off x="1329675" y="4866600"/>
            <a:ext cx="76233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Next Gen </a:t>
            </a:r>
            <a:r>
              <a:rPr lang="en" sz="600"/>
              <a:t>1W4: Create a response to a text, author, theme or personal experience </a:t>
            </a:r>
            <a:br>
              <a:rPr lang="en" sz="600"/>
            </a:br>
            <a:r>
              <a:rPr b="1" lang="en" sz="700">
                <a:solidFill>
                  <a:srgbClr val="333333"/>
                </a:solidFill>
                <a:uFill>
                  <a:noFill/>
                </a:uFill>
                <a:hlinkClick r:id="rId3">
                  <a:extLst>
                    <a:ext uri="{A12FA001-AC4F-418D-AE19-62706E023703}">
                      <ahyp:hlinkClr val="tx"/>
                    </a:ext>
                  </a:extLst>
                </a:hlinkClick>
              </a:rPr>
              <a:t>CCSS.ELA-LITERACY.RL.3.6</a:t>
            </a:r>
            <a:r>
              <a:rPr lang="en" sz="700">
                <a:solidFill>
                  <a:srgbClr val="333333"/>
                </a:solidFill>
              </a:rPr>
              <a:t> - Distinguish their own point of view from that of the narrator or those of the characters.</a:t>
            </a:r>
            <a:endParaRPr sz="700">
              <a:solidFill>
                <a:srgbClr val="333333"/>
              </a:solidFill>
            </a:endParaRPr>
          </a:p>
          <a:p>
            <a:pPr indent="0" lvl="0" marL="0" rtl="0" algn="l">
              <a:spcBef>
                <a:spcPts val="0"/>
              </a:spcBef>
              <a:spcAft>
                <a:spcPts val="0"/>
              </a:spcAft>
              <a:buNone/>
            </a:pPr>
            <a:r>
              <a:t/>
            </a:r>
            <a:endParaRPr sz="600"/>
          </a:p>
        </p:txBody>
      </p:sp>
      <p:sp>
        <p:nvSpPr>
          <p:cNvPr id="232" name="Google Shape;232;p27"/>
          <p:cNvSpPr txBox="1"/>
          <p:nvPr/>
        </p:nvSpPr>
        <p:spPr>
          <a:xfrm>
            <a:off x="1345350" y="764775"/>
            <a:ext cx="7350000" cy="3570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rgbClr val="38761D"/>
                </a:solidFill>
                <a:latin typeface="Caveat"/>
                <a:ea typeface="Caveat"/>
                <a:cs typeface="Caveat"/>
                <a:sym typeface="Caveat"/>
              </a:rPr>
              <a:t>How does Naliah’s family demonstrate how something that is broken can be  repaired instead of getting rid of it?  </a:t>
            </a:r>
            <a:endParaRPr sz="2200">
              <a:solidFill>
                <a:srgbClr val="FF00FF"/>
              </a:solidFill>
              <a:latin typeface="Caveat"/>
              <a:ea typeface="Caveat"/>
              <a:cs typeface="Caveat"/>
              <a:sym typeface="Caveat"/>
            </a:endParaRPr>
          </a:p>
          <a:p>
            <a:pPr indent="0" lvl="0" marL="0" rtl="0" algn="l">
              <a:spcBef>
                <a:spcPts val="0"/>
              </a:spcBef>
              <a:spcAft>
                <a:spcPts val="0"/>
              </a:spcAft>
              <a:buNone/>
            </a:pPr>
            <a:r>
              <a:t/>
            </a:r>
            <a:endParaRPr sz="2200">
              <a:solidFill>
                <a:srgbClr val="FF00FF"/>
              </a:solidFill>
              <a:latin typeface="Caveat"/>
              <a:ea typeface="Caveat"/>
              <a:cs typeface="Caveat"/>
              <a:sym typeface="Caveat"/>
            </a:endParaRPr>
          </a:p>
          <a:p>
            <a:pPr indent="0" lvl="0" marL="0" rtl="0" algn="l">
              <a:spcBef>
                <a:spcPts val="0"/>
              </a:spcBef>
              <a:spcAft>
                <a:spcPts val="0"/>
              </a:spcAft>
              <a:buNone/>
            </a:pPr>
            <a:r>
              <a:rPr lang="en" sz="2200">
                <a:solidFill>
                  <a:schemeClr val="dk1"/>
                </a:solidFill>
                <a:latin typeface="Caveat"/>
                <a:ea typeface="Caveat"/>
                <a:cs typeface="Caveat"/>
                <a:sym typeface="Caveat"/>
              </a:rPr>
              <a:t>Think about a time when something special to you either ripped, broke or became too small for you.  </a:t>
            </a:r>
            <a:endParaRPr sz="2200">
              <a:solidFill>
                <a:schemeClr val="dk1"/>
              </a:solidFill>
              <a:latin typeface="Caveat"/>
              <a:ea typeface="Caveat"/>
              <a:cs typeface="Caveat"/>
              <a:sym typeface="Caveat"/>
            </a:endParaRPr>
          </a:p>
          <a:p>
            <a:pPr indent="0" lvl="0" marL="0" rtl="0" algn="ctr">
              <a:spcBef>
                <a:spcPts val="0"/>
              </a:spcBef>
              <a:spcAft>
                <a:spcPts val="0"/>
              </a:spcAft>
              <a:buNone/>
            </a:pPr>
            <a:r>
              <a:rPr lang="en" sz="2200">
                <a:solidFill>
                  <a:srgbClr val="FF00FF"/>
                </a:solidFill>
                <a:latin typeface="Caveat"/>
                <a:ea typeface="Caveat"/>
                <a:cs typeface="Caveat"/>
                <a:sym typeface="Caveat"/>
              </a:rPr>
              <a:t>What did you do with it?  Why?  </a:t>
            </a:r>
            <a:endParaRPr sz="2200">
              <a:solidFill>
                <a:srgbClr val="FF00FF"/>
              </a:solidFill>
              <a:latin typeface="Caveat"/>
              <a:ea typeface="Caveat"/>
              <a:cs typeface="Caveat"/>
              <a:sym typeface="Caveat"/>
            </a:endParaRPr>
          </a:p>
          <a:p>
            <a:pPr indent="0" lvl="0" marL="0" rtl="0" algn="ctr">
              <a:spcBef>
                <a:spcPts val="0"/>
              </a:spcBef>
              <a:spcAft>
                <a:spcPts val="0"/>
              </a:spcAft>
              <a:buNone/>
            </a:pPr>
            <a:r>
              <a:rPr lang="en" sz="2200">
                <a:solidFill>
                  <a:srgbClr val="FF00FF"/>
                </a:solidFill>
                <a:latin typeface="Caveat"/>
                <a:ea typeface="Caveat"/>
                <a:cs typeface="Caveat"/>
                <a:sym typeface="Caveat"/>
              </a:rPr>
              <a:t>What ways can you repurpose something to use it again?</a:t>
            </a:r>
            <a:endParaRPr sz="2200">
              <a:solidFill>
                <a:srgbClr val="FF00FF"/>
              </a:solidFill>
              <a:latin typeface="Caveat"/>
              <a:ea typeface="Caveat"/>
              <a:cs typeface="Caveat"/>
              <a:sym typeface="Caveat"/>
            </a:endParaRPr>
          </a:p>
          <a:p>
            <a:pPr indent="0" lvl="0" marL="0" rtl="0" algn="l">
              <a:spcBef>
                <a:spcPts val="0"/>
              </a:spcBef>
              <a:spcAft>
                <a:spcPts val="0"/>
              </a:spcAft>
              <a:buNone/>
            </a:pPr>
            <a:r>
              <a:t/>
            </a:r>
            <a:endParaRPr sz="2200">
              <a:solidFill>
                <a:srgbClr val="FF00FF"/>
              </a:solidFill>
              <a:latin typeface="Caveat"/>
              <a:ea typeface="Caveat"/>
              <a:cs typeface="Caveat"/>
              <a:sym typeface="Caveat"/>
            </a:endParaRPr>
          </a:p>
          <a:p>
            <a:pPr indent="0" lvl="0" marL="0" rtl="0" algn="l">
              <a:spcBef>
                <a:spcPts val="0"/>
              </a:spcBef>
              <a:spcAft>
                <a:spcPts val="0"/>
              </a:spcAft>
              <a:buNone/>
            </a:pPr>
            <a:r>
              <a:t/>
            </a:r>
            <a:endParaRPr sz="2200">
              <a:solidFill>
                <a:schemeClr val="dk1"/>
              </a:solidFill>
              <a:latin typeface="Caveat"/>
              <a:ea typeface="Caveat"/>
              <a:cs typeface="Caveat"/>
              <a:sym typeface="Caveat"/>
            </a:endParaRPr>
          </a:p>
          <a:p>
            <a:pPr indent="0" lvl="0" marL="0" rtl="0" algn="l">
              <a:spcBef>
                <a:spcPts val="0"/>
              </a:spcBef>
              <a:spcAft>
                <a:spcPts val="0"/>
              </a:spcAft>
              <a:buNone/>
            </a:pPr>
            <a:r>
              <a:t/>
            </a:r>
            <a:endParaRPr sz="2200">
              <a:solidFill>
                <a:srgbClr val="FF00FF"/>
              </a:solidFill>
              <a:latin typeface="Caveat"/>
              <a:ea typeface="Caveat"/>
              <a:cs typeface="Caveat"/>
              <a:sym typeface="Caveat"/>
            </a:endParaRPr>
          </a:p>
        </p:txBody>
      </p:sp>
      <p:pic>
        <p:nvPicPr>
          <p:cNvPr id="233" name="Google Shape;233;p27"/>
          <p:cNvPicPr preferRelativeResize="0"/>
          <p:nvPr/>
        </p:nvPicPr>
        <p:blipFill>
          <a:blip r:embed="rId4">
            <a:alphaModFix/>
          </a:blip>
          <a:stretch>
            <a:fillRect/>
          </a:stretch>
        </p:blipFill>
        <p:spPr>
          <a:xfrm>
            <a:off x="8009025" y="2790826"/>
            <a:ext cx="986525" cy="1273900"/>
          </a:xfrm>
          <a:prstGeom prst="rect">
            <a:avLst/>
          </a:prstGeom>
          <a:noFill/>
          <a:ln>
            <a:noFill/>
          </a:ln>
        </p:spPr>
      </p:pic>
      <p:sp>
        <p:nvSpPr>
          <p:cNvPr id="234" name="Google Shape;234;p27"/>
          <p:cNvSpPr txBox="1"/>
          <p:nvPr/>
        </p:nvSpPr>
        <p:spPr>
          <a:xfrm>
            <a:off x="1345350" y="3686375"/>
            <a:ext cx="30000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155CC"/>
                </a:solidFill>
                <a:latin typeface="Caveat"/>
                <a:ea typeface="Caveat"/>
                <a:cs typeface="Caveat"/>
                <a:sym typeface="Caveat"/>
              </a:rPr>
              <a:t>Link to the PDF worksheet</a:t>
            </a:r>
            <a:endParaRPr b="1" sz="1500">
              <a:solidFill>
                <a:srgbClr val="1155CC"/>
              </a:solidFill>
              <a:latin typeface="Caveat"/>
              <a:ea typeface="Caveat"/>
              <a:cs typeface="Caveat"/>
              <a:sym typeface="Caveat"/>
            </a:endParaRPr>
          </a:p>
          <a:p>
            <a:pPr indent="0" lvl="0" marL="0" rtl="0" algn="ctr">
              <a:spcBef>
                <a:spcPts val="0"/>
              </a:spcBef>
              <a:spcAft>
                <a:spcPts val="0"/>
              </a:spcAft>
              <a:buNone/>
            </a:pPr>
            <a:r>
              <a:rPr b="1" lang="en" sz="1500">
                <a:solidFill>
                  <a:srgbClr val="1155CC"/>
                </a:solidFill>
                <a:latin typeface="Caveat"/>
                <a:ea typeface="Caveat"/>
                <a:cs typeface="Caveat"/>
                <a:sym typeface="Caveat"/>
              </a:rPr>
              <a:t>on Sustainability:</a:t>
            </a:r>
            <a:endParaRPr sz="100"/>
          </a:p>
        </p:txBody>
      </p:sp>
      <p:pic>
        <p:nvPicPr>
          <p:cNvPr id="235" name="Google Shape;235;p27">
            <a:hlinkClick r:id="rId5"/>
          </p:cNvPr>
          <p:cNvPicPr preferRelativeResize="0"/>
          <p:nvPr/>
        </p:nvPicPr>
        <p:blipFill>
          <a:blip r:embed="rId6">
            <a:alphaModFix/>
          </a:blip>
          <a:stretch>
            <a:fillRect/>
          </a:stretch>
        </p:blipFill>
        <p:spPr>
          <a:xfrm>
            <a:off x="3927600" y="3330625"/>
            <a:ext cx="2510526" cy="1412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8"/>
          <p:cNvSpPr txBox="1"/>
          <p:nvPr>
            <p:ph type="title"/>
          </p:nvPr>
        </p:nvSpPr>
        <p:spPr>
          <a:xfrm>
            <a:off x="1412975" y="2295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 MEssage from the Author</a:t>
            </a:r>
            <a:endParaRPr/>
          </a:p>
          <a:p>
            <a:pPr indent="0" lvl="0" marL="0" rtl="0" algn="l">
              <a:spcBef>
                <a:spcPts val="0"/>
              </a:spcBef>
              <a:spcAft>
                <a:spcPts val="0"/>
              </a:spcAft>
              <a:buNone/>
            </a:pPr>
            <a:r>
              <a:t/>
            </a:r>
            <a:endParaRPr/>
          </a:p>
        </p:txBody>
      </p:sp>
      <p:sp>
        <p:nvSpPr>
          <p:cNvPr id="241" name="Google Shape;241;p28"/>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42" name="Google Shape;242;p28"/>
          <p:cNvSpPr txBox="1"/>
          <p:nvPr/>
        </p:nvSpPr>
        <p:spPr>
          <a:xfrm>
            <a:off x="5897275" y="-76200"/>
            <a:ext cx="32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a:latin typeface="Caveat"/>
              <a:ea typeface="Caveat"/>
              <a:cs typeface="Caveat"/>
              <a:sym typeface="Caveat"/>
            </a:endParaRPr>
          </a:p>
        </p:txBody>
      </p:sp>
      <p:pic>
        <p:nvPicPr>
          <p:cNvPr id="243" name="Google Shape;243;p28"/>
          <p:cNvPicPr preferRelativeResize="0"/>
          <p:nvPr/>
        </p:nvPicPr>
        <p:blipFill>
          <a:blip r:embed="rId3">
            <a:alphaModFix amt="25000"/>
          </a:blip>
          <a:stretch>
            <a:fillRect/>
          </a:stretch>
        </p:blipFill>
        <p:spPr>
          <a:xfrm rot="-1025830">
            <a:off x="86801" y="195312"/>
            <a:ext cx="1175177" cy="593350"/>
          </a:xfrm>
          <a:prstGeom prst="rect">
            <a:avLst/>
          </a:prstGeom>
          <a:noFill/>
          <a:ln>
            <a:noFill/>
          </a:ln>
        </p:spPr>
      </p:pic>
      <p:pic>
        <p:nvPicPr>
          <p:cNvPr id="244" name="Google Shape;244;p28"/>
          <p:cNvPicPr preferRelativeResize="0"/>
          <p:nvPr/>
        </p:nvPicPr>
        <p:blipFill>
          <a:blip r:embed="rId4">
            <a:alphaModFix/>
          </a:blip>
          <a:stretch>
            <a:fillRect/>
          </a:stretch>
        </p:blipFill>
        <p:spPr>
          <a:xfrm>
            <a:off x="3016112" y="647649"/>
            <a:ext cx="3111776" cy="4401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ph type="title"/>
          </p:nvPr>
        </p:nvSpPr>
        <p:spPr>
          <a:xfrm>
            <a:off x="1412975" y="229568"/>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800"/>
              <a:t>Let’s Have Fun!</a:t>
            </a:r>
            <a:endParaRPr sz="2800"/>
          </a:p>
          <a:p>
            <a:pPr indent="0" lvl="0" marL="0" rtl="0" algn="l">
              <a:spcBef>
                <a:spcPts val="0"/>
              </a:spcBef>
              <a:spcAft>
                <a:spcPts val="0"/>
              </a:spcAft>
              <a:buNone/>
            </a:pPr>
            <a:r>
              <a:t/>
            </a:r>
            <a:endParaRPr/>
          </a:p>
        </p:txBody>
      </p:sp>
      <p:sp>
        <p:nvSpPr>
          <p:cNvPr id="250" name="Google Shape;250;p29"/>
          <p:cNvSpPr txBox="1"/>
          <p:nvPr>
            <p:ph idx="1" type="body"/>
          </p:nvPr>
        </p:nvSpPr>
        <p:spPr>
          <a:xfrm>
            <a:off x="1412975" y="847900"/>
            <a:ext cx="7378200" cy="323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After you read </a:t>
            </a:r>
            <a:r>
              <a:rPr i="1" lang="en"/>
              <a:t>The Yellow Áo Dài, </a:t>
            </a:r>
            <a:r>
              <a:rPr lang="en"/>
              <a:t>choose one of these activities for fun (Click on the images for the PDF versions): </a:t>
            </a:r>
            <a:endParaRPr/>
          </a:p>
          <a:p>
            <a:pPr indent="0" lvl="0" marL="0" rtl="0" algn="l">
              <a:spcBef>
                <a:spcPts val="0"/>
              </a:spcBef>
              <a:spcAft>
                <a:spcPts val="0"/>
              </a:spcAft>
              <a:buNone/>
            </a:pPr>
            <a:r>
              <a:t/>
            </a:r>
            <a:endParaRPr/>
          </a:p>
        </p:txBody>
      </p:sp>
      <p:sp>
        <p:nvSpPr>
          <p:cNvPr id="251" name="Google Shape;251;p29"/>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2" name="Google Shape;252;p29"/>
          <p:cNvSpPr txBox="1"/>
          <p:nvPr/>
        </p:nvSpPr>
        <p:spPr>
          <a:xfrm>
            <a:off x="5897275" y="-76200"/>
            <a:ext cx="32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a:latin typeface="Caveat"/>
              <a:ea typeface="Caveat"/>
              <a:cs typeface="Caveat"/>
              <a:sym typeface="Caveat"/>
            </a:endParaRPr>
          </a:p>
        </p:txBody>
      </p:sp>
      <p:pic>
        <p:nvPicPr>
          <p:cNvPr id="253" name="Google Shape;253;p29"/>
          <p:cNvPicPr preferRelativeResize="0"/>
          <p:nvPr/>
        </p:nvPicPr>
        <p:blipFill>
          <a:blip r:embed="rId3">
            <a:alphaModFix amt="25000"/>
          </a:blip>
          <a:stretch>
            <a:fillRect/>
          </a:stretch>
        </p:blipFill>
        <p:spPr>
          <a:xfrm rot="-1025830">
            <a:off x="86801" y="195312"/>
            <a:ext cx="1175177" cy="593350"/>
          </a:xfrm>
          <a:prstGeom prst="rect">
            <a:avLst/>
          </a:prstGeom>
          <a:noFill/>
          <a:ln>
            <a:noFill/>
          </a:ln>
        </p:spPr>
      </p:pic>
      <p:sp>
        <p:nvSpPr>
          <p:cNvPr id="254" name="Google Shape;254;p29"/>
          <p:cNvSpPr txBox="1"/>
          <p:nvPr/>
        </p:nvSpPr>
        <p:spPr>
          <a:xfrm>
            <a:off x="1336775" y="4900125"/>
            <a:ext cx="5721600" cy="29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700"/>
          </a:p>
        </p:txBody>
      </p:sp>
      <p:pic>
        <p:nvPicPr>
          <p:cNvPr id="255" name="Google Shape;255;p29">
            <a:hlinkClick r:id="rId4"/>
          </p:cNvPr>
          <p:cNvPicPr preferRelativeResize="0"/>
          <p:nvPr/>
        </p:nvPicPr>
        <p:blipFill>
          <a:blip r:embed="rId5">
            <a:alphaModFix/>
          </a:blip>
          <a:stretch>
            <a:fillRect/>
          </a:stretch>
        </p:blipFill>
        <p:spPr>
          <a:xfrm>
            <a:off x="1489175" y="2226900"/>
            <a:ext cx="1442575" cy="1896824"/>
          </a:xfrm>
          <a:prstGeom prst="rect">
            <a:avLst/>
          </a:prstGeom>
          <a:noFill/>
          <a:ln>
            <a:noFill/>
          </a:ln>
        </p:spPr>
      </p:pic>
      <p:sp>
        <p:nvSpPr>
          <p:cNvPr id="256" name="Google Shape;256;p29"/>
          <p:cNvSpPr txBox="1"/>
          <p:nvPr/>
        </p:nvSpPr>
        <p:spPr>
          <a:xfrm>
            <a:off x="1088375" y="1730650"/>
            <a:ext cx="230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Amatic SC"/>
                <a:ea typeface="Amatic SC"/>
                <a:cs typeface="Amatic SC"/>
                <a:sym typeface="Amatic SC"/>
              </a:rPr>
              <a:t>Scavenger Hunt</a:t>
            </a:r>
            <a:endParaRPr sz="1100"/>
          </a:p>
        </p:txBody>
      </p:sp>
      <p:sp>
        <p:nvSpPr>
          <p:cNvPr id="257" name="Google Shape;257;p29"/>
          <p:cNvSpPr txBox="1"/>
          <p:nvPr/>
        </p:nvSpPr>
        <p:spPr>
          <a:xfrm>
            <a:off x="2840975" y="1730650"/>
            <a:ext cx="230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Amatic SC"/>
                <a:ea typeface="Amatic SC"/>
                <a:cs typeface="Amatic SC"/>
                <a:sym typeface="Amatic SC"/>
              </a:rPr>
              <a:t>Coloring Page</a:t>
            </a:r>
            <a:endParaRPr sz="1100"/>
          </a:p>
        </p:txBody>
      </p:sp>
      <p:sp>
        <p:nvSpPr>
          <p:cNvPr id="258" name="Google Shape;258;p29"/>
          <p:cNvSpPr txBox="1"/>
          <p:nvPr/>
        </p:nvSpPr>
        <p:spPr>
          <a:xfrm>
            <a:off x="8304175" y="2445400"/>
            <a:ext cx="7491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Amatic SC"/>
                <a:ea typeface="Amatic SC"/>
                <a:cs typeface="Amatic SC"/>
                <a:sym typeface="Amatic SC"/>
              </a:rPr>
              <a:t>Maze</a:t>
            </a:r>
            <a:endParaRPr sz="1100"/>
          </a:p>
        </p:txBody>
      </p:sp>
      <p:pic>
        <p:nvPicPr>
          <p:cNvPr id="259" name="Google Shape;259;p29">
            <a:hlinkClick r:id="rId6"/>
          </p:cNvPr>
          <p:cNvPicPr preferRelativeResize="0"/>
          <p:nvPr/>
        </p:nvPicPr>
        <p:blipFill>
          <a:blip r:embed="rId7">
            <a:alphaModFix/>
          </a:blip>
          <a:stretch>
            <a:fillRect/>
          </a:stretch>
        </p:blipFill>
        <p:spPr>
          <a:xfrm>
            <a:off x="3312750" y="2236225"/>
            <a:ext cx="1442575" cy="1902861"/>
          </a:xfrm>
          <a:prstGeom prst="rect">
            <a:avLst/>
          </a:prstGeom>
          <a:noFill/>
          <a:ln>
            <a:noFill/>
          </a:ln>
        </p:spPr>
      </p:pic>
      <p:sp>
        <p:nvSpPr>
          <p:cNvPr id="260" name="Google Shape;260;p29"/>
          <p:cNvSpPr txBox="1"/>
          <p:nvPr/>
        </p:nvSpPr>
        <p:spPr>
          <a:xfrm>
            <a:off x="4593575" y="1730650"/>
            <a:ext cx="23055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Amatic SC"/>
                <a:ea typeface="Amatic SC"/>
                <a:cs typeface="Amatic SC"/>
                <a:sym typeface="Amatic SC"/>
              </a:rPr>
              <a:t>Drawing </a:t>
            </a:r>
            <a:r>
              <a:rPr b="1" lang="en" sz="2500">
                <a:solidFill>
                  <a:schemeClr val="dk1"/>
                </a:solidFill>
                <a:latin typeface="Amatic SC"/>
                <a:ea typeface="Amatic SC"/>
                <a:cs typeface="Amatic SC"/>
                <a:sym typeface="Amatic SC"/>
              </a:rPr>
              <a:t>Page</a:t>
            </a:r>
            <a:endParaRPr sz="1100"/>
          </a:p>
        </p:txBody>
      </p:sp>
      <p:sp>
        <p:nvSpPr>
          <p:cNvPr id="261" name="Google Shape;261;p29"/>
          <p:cNvSpPr txBox="1"/>
          <p:nvPr/>
        </p:nvSpPr>
        <p:spPr>
          <a:xfrm>
            <a:off x="8150875" y="3701350"/>
            <a:ext cx="1055700" cy="954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500">
                <a:solidFill>
                  <a:schemeClr val="dk1"/>
                </a:solidFill>
                <a:latin typeface="Amatic SC"/>
                <a:ea typeface="Amatic SC"/>
                <a:cs typeface="Amatic SC"/>
                <a:sym typeface="Amatic SC"/>
              </a:rPr>
              <a:t>Word </a:t>
            </a:r>
            <a:endParaRPr b="1" sz="2500">
              <a:solidFill>
                <a:schemeClr val="dk1"/>
              </a:solidFill>
              <a:latin typeface="Amatic SC"/>
              <a:ea typeface="Amatic SC"/>
              <a:cs typeface="Amatic SC"/>
              <a:sym typeface="Amatic SC"/>
            </a:endParaRPr>
          </a:p>
          <a:p>
            <a:pPr indent="0" lvl="0" marL="0" rtl="0" algn="ctr">
              <a:spcBef>
                <a:spcPts val="0"/>
              </a:spcBef>
              <a:spcAft>
                <a:spcPts val="0"/>
              </a:spcAft>
              <a:buNone/>
            </a:pPr>
            <a:r>
              <a:rPr b="1" lang="en" sz="2500">
                <a:solidFill>
                  <a:schemeClr val="dk1"/>
                </a:solidFill>
                <a:latin typeface="Amatic SC"/>
                <a:ea typeface="Amatic SC"/>
                <a:cs typeface="Amatic SC"/>
                <a:sym typeface="Amatic SC"/>
              </a:rPr>
              <a:t>Search</a:t>
            </a:r>
            <a:endParaRPr sz="1100"/>
          </a:p>
        </p:txBody>
      </p:sp>
      <p:pic>
        <p:nvPicPr>
          <p:cNvPr id="262" name="Google Shape;262;p29">
            <a:hlinkClick r:id="rId8"/>
          </p:cNvPr>
          <p:cNvPicPr preferRelativeResize="0"/>
          <p:nvPr/>
        </p:nvPicPr>
        <p:blipFill>
          <a:blip r:embed="rId9">
            <a:alphaModFix/>
          </a:blip>
          <a:stretch>
            <a:fillRect/>
          </a:stretch>
        </p:blipFill>
        <p:spPr>
          <a:xfrm>
            <a:off x="5060125" y="2236225"/>
            <a:ext cx="1415651" cy="1896825"/>
          </a:xfrm>
          <a:prstGeom prst="rect">
            <a:avLst/>
          </a:prstGeom>
          <a:noFill/>
          <a:ln>
            <a:noFill/>
          </a:ln>
        </p:spPr>
      </p:pic>
      <p:pic>
        <p:nvPicPr>
          <p:cNvPr id="263" name="Google Shape;263;p29">
            <a:hlinkClick r:id="rId10"/>
          </p:cNvPr>
          <p:cNvPicPr preferRelativeResize="0"/>
          <p:nvPr/>
        </p:nvPicPr>
        <p:blipFill>
          <a:blip r:embed="rId11">
            <a:alphaModFix/>
          </a:blip>
          <a:stretch>
            <a:fillRect/>
          </a:stretch>
        </p:blipFill>
        <p:spPr>
          <a:xfrm>
            <a:off x="6890525" y="1948659"/>
            <a:ext cx="1415650" cy="1397214"/>
          </a:xfrm>
          <a:prstGeom prst="rect">
            <a:avLst/>
          </a:prstGeom>
          <a:noFill/>
          <a:ln>
            <a:noFill/>
          </a:ln>
        </p:spPr>
      </p:pic>
      <p:pic>
        <p:nvPicPr>
          <p:cNvPr id="264" name="Google Shape;264;p29">
            <a:hlinkClick r:id="rId12"/>
          </p:cNvPr>
          <p:cNvPicPr preferRelativeResize="0"/>
          <p:nvPr/>
        </p:nvPicPr>
        <p:blipFill>
          <a:blip r:embed="rId13">
            <a:alphaModFix/>
          </a:blip>
          <a:stretch>
            <a:fillRect/>
          </a:stretch>
        </p:blipFill>
        <p:spPr>
          <a:xfrm>
            <a:off x="6899076" y="3587825"/>
            <a:ext cx="1381653" cy="1397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2"/>
          <p:cNvSpPr txBox="1"/>
          <p:nvPr>
            <p:ph idx="12" type="sldNum"/>
          </p:nvPr>
        </p:nvSpPr>
        <p:spPr>
          <a:xfrm>
            <a:off x="8870309" y="-51349"/>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52" name="Google Shape;52;p12"/>
          <p:cNvSpPr txBox="1"/>
          <p:nvPr/>
        </p:nvSpPr>
        <p:spPr>
          <a:xfrm>
            <a:off x="1295400" y="76200"/>
            <a:ext cx="44610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3200">
              <a:solidFill>
                <a:schemeClr val="dk1"/>
              </a:solidFill>
              <a:latin typeface="Amatic SC"/>
              <a:ea typeface="Amatic SC"/>
              <a:cs typeface="Amatic SC"/>
              <a:sym typeface="Amatic SC"/>
            </a:endParaRPr>
          </a:p>
        </p:txBody>
      </p:sp>
      <p:sp>
        <p:nvSpPr>
          <p:cNvPr id="53" name="Google Shape;53;p12"/>
          <p:cNvSpPr/>
          <p:nvPr/>
        </p:nvSpPr>
        <p:spPr>
          <a:xfrm>
            <a:off x="116225" y="146900"/>
            <a:ext cx="1149228" cy="839268"/>
          </a:xfrm>
          <a:prstGeom prst="cloud">
            <a:avLst/>
          </a:prstGeom>
          <a:solidFill>
            <a:srgbClr val="D3DAE2"/>
          </a:solidFill>
          <a:ln cap="flat" cmpd="sng" w="9525">
            <a:solidFill>
              <a:srgbClr val="606A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Images on this slide are clickable links!</a:t>
            </a:r>
            <a:endParaRPr b="1" sz="900"/>
          </a:p>
        </p:txBody>
      </p:sp>
      <p:sp>
        <p:nvSpPr>
          <p:cNvPr id="54" name="Google Shape;54;p12"/>
          <p:cNvSpPr txBox="1"/>
          <p:nvPr/>
        </p:nvSpPr>
        <p:spPr>
          <a:xfrm>
            <a:off x="6544000" y="203775"/>
            <a:ext cx="30000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0000"/>
                </a:solidFill>
                <a:latin typeface="Amatic SC"/>
                <a:ea typeface="Amatic SC"/>
                <a:cs typeface="Amatic SC"/>
                <a:sym typeface="Amatic SC"/>
              </a:rPr>
              <a:t>A</a:t>
            </a:r>
            <a:r>
              <a:rPr b="1" lang="en" sz="1900">
                <a:solidFill>
                  <a:srgbClr val="FF0000"/>
                </a:solidFill>
                <a:latin typeface="Amatic SC"/>
                <a:ea typeface="Amatic SC"/>
                <a:cs typeface="Amatic SC"/>
                <a:sym typeface="Amatic SC"/>
              </a:rPr>
              <a:t>uthor: Hanh Bui</a:t>
            </a:r>
            <a:endParaRPr sz="100">
              <a:solidFill>
                <a:srgbClr val="FF0000"/>
              </a:solidFill>
            </a:endParaRPr>
          </a:p>
        </p:txBody>
      </p:sp>
      <p:sp>
        <p:nvSpPr>
          <p:cNvPr id="55" name="Google Shape;55;p12"/>
          <p:cNvSpPr txBox="1"/>
          <p:nvPr/>
        </p:nvSpPr>
        <p:spPr>
          <a:xfrm>
            <a:off x="6683350" y="2616075"/>
            <a:ext cx="27213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rgbClr val="FF0000"/>
                </a:solidFill>
                <a:latin typeface="Amatic SC"/>
                <a:ea typeface="Amatic SC"/>
                <a:cs typeface="Amatic SC"/>
                <a:sym typeface="Amatic SC"/>
              </a:rPr>
              <a:t>Illustrator: Minnie PHan</a:t>
            </a:r>
            <a:endParaRPr b="1" sz="2700">
              <a:solidFill>
                <a:srgbClr val="1C4587"/>
              </a:solidFill>
              <a:latin typeface="Amatic SC"/>
              <a:ea typeface="Amatic SC"/>
              <a:cs typeface="Amatic SC"/>
              <a:sym typeface="Amatic SC"/>
            </a:endParaRPr>
          </a:p>
        </p:txBody>
      </p:sp>
      <p:pic>
        <p:nvPicPr>
          <p:cNvPr id="56" name="Google Shape;56;p12">
            <a:hlinkClick r:id="rId3"/>
          </p:cNvPr>
          <p:cNvPicPr preferRelativeResize="0"/>
          <p:nvPr/>
        </p:nvPicPr>
        <p:blipFill>
          <a:blip r:embed="rId4">
            <a:alphaModFix/>
          </a:blip>
          <a:stretch>
            <a:fillRect/>
          </a:stretch>
        </p:blipFill>
        <p:spPr>
          <a:xfrm>
            <a:off x="1698728" y="254050"/>
            <a:ext cx="4085400" cy="4085400"/>
          </a:xfrm>
          <a:prstGeom prst="rect">
            <a:avLst/>
          </a:prstGeom>
          <a:noFill/>
          <a:ln>
            <a:noFill/>
          </a:ln>
        </p:spPr>
      </p:pic>
      <p:pic>
        <p:nvPicPr>
          <p:cNvPr id="57" name="Google Shape;57;p12">
            <a:hlinkClick r:id="rId5"/>
          </p:cNvPr>
          <p:cNvPicPr preferRelativeResize="0"/>
          <p:nvPr/>
        </p:nvPicPr>
        <p:blipFill>
          <a:blip r:embed="rId6">
            <a:alphaModFix/>
          </a:blip>
          <a:stretch>
            <a:fillRect/>
          </a:stretch>
        </p:blipFill>
        <p:spPr>
          <a:xfrm>
            <a:off x="7228753" y="740943"/>
            <a:ext cx="1630507" cy="1630507"/>
          </a:xfrm>
          <a:prstGeom prst="rect">
            <a:avLst/>
          </a:prstGeom>
          <a:noFill/>
          <a:ln>
            <a:noFill/>
          </a:ln>
        </p:spPr>
      </p:pic>
      <p:pic>
        <p:nvPicPr>
          <p:cNvPr id="58" name="Google Shape;58;p12">
            <a:hlinkClick r:id="rId7"/>
          </p:cNvPr>
          <p:cNvPicPr preferRelativeResize="0"/>
          <p:nvPr/>
        </p:nvPicPr>
        <p:blipFill rotWithShape="1">
          <a:blip r:embed="rId8">
            <a:alphaModFix/>
          </a:blip>
          <a:srcRect b="0" l="0" r="0" t="14646"/>
          <a:stretch/>
        </p:blipFill>
        <p:spPr>
          <a:xfrm>
            <a:off x="7134988" y="3093075"/>
            <a:ext cx="1818024" cy="1551776"/>
          </a:xfrm>
          <a:prstGeom prst="rect">
            <a:avLst/>
          </a:prstGeom>
          <a:noFill/>
          <a:ln>
            <a:noFill/>
          </a:ln>
        </p:spPr>
      </p:pic>
      <p:sp>
        <p:nvSpPr>
          <p:cNvPr id="59" name="Google Shape;59;p12">
            <a:hlinkClick r:id="rId9"/>
          </p:cNvPr>
          <p:cNvSpPr/>
          <p:nvPr/>
        </p:nvSpPr>
        <p:spPr>
          <a:xfrm>
            <a:off x="1947275" y="4549450"/>
            <a:ext cx="1149300" cy="4770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Scrawl Books (click here and get an autographed copy)</a:t>
            </a:r>
            <a:endParaRPr b="1" sz="1000">
              <a:latin typeface="Caveat"/>
              <a:ea typeface="Caveat"/>
              <a:cs typeface="Caveat"/>
              <a:sym typeface="Caveat"/>
            </a:endParaRPr>
          </a:p>
        </p:txBody>
      </p:sp>
      <p:sp>
        <p:nvSpPr>
          <p:cNvPr id="60" name="Google Shape;60;p12">
            <a:hlinkClick r:id="rId10"/>
          </p:cNvPr>
          <p:cNvSpPr/>
          <p:nvPr/>
        </p:nvSpPr>
        <p:spPr>
          <a:xfrm>
            <a:off x="3172775" y="4549450"/>
            <a:ext cx="1149300" cy="4770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Amazon.com </a:t>
            </a:r>
            <a:endParaRPr b="1" sz="1000">
              <a:latin typeface="Caveat"/>
              <a:ea typeface="Caveat"/>
              <a:cs typeface="Caveat"/>
              <a:sym typeface="Caveat"/>
            </a:endParaRPr>
          </a:p>
          <a:p>
            <a:pPr indent="0" lvl="0" marL="0" rtl="0" algn="ctr">
              <a:spcBef>
                <a:spcPts val="0"/>
              </a:spcBef>
              <a:spcAft>
                <a:spcPts val="0"/>
              </a:spcAft>
              <a:buNone/>
            </a:pPr>
            <a:r>
              <a:rPr b="1" lang="en" sz="1000">
                <a:latin typeface="Caveat"/>
                <a:ea typeface="Caveat"/>
                <a:cs typeface="Caveat"/>
                <a:sym typeface="Caveat"/>
              </a:rPr>
              <a:t>(click here)</a:t>
            </a:r>
            <a:endParaRPr b="1" sz="1000">
              <a:latin typeface="Caveat"/>
              <a:ea typeface="Caveat"/>
              <a:cs typeface="Caveat"/>
              <a:sym typeface="Caveat"/>
            </a:endParaRPr>
          </a:p>
        </p:txBody>
      </p:sp>
      <p:sp>
        <p:nvSpPr>
          <p:cNvPr id="61" name="Google Shape;61;p12">
            <a:hlinkClick r:id="rId11"/>
          </p:cNvPr>
          <p:cNvSpPr/>
          <p:nvPr/>
        </p:nvSpPr>
        <p:spPr>
          <a:xfrm>
            <a:off x="4398275" y="4549450"/>
            <a:ext cx="1149300" cy="4770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Target.com</a:t>
            </a:r>
            <a:endParaRPr b="1" sz="1000">
              <a:latin typeface="Caveat"/>
              <a:ea typeface="Caveat"/>
              <a:cs typeface="Caveat"/>
              <a:sym typeface="Caveat"/>
            </a:endParaRPr>
          </a:p>
          <a:p>
            <a:pPr indent="0" lvl="0" marL="0" rtl="0" algn="ctr">
              <a:spcBef>
                <a:spcPts val="0"/>
              </a:spcBef>
              <a:spcAft>
                <a:spcPts val="0"/>
              </a:spcAft>
              <a:buNone/>
            </a:pPr>
            <a:r>
              <a:rPr b="1" lang="en" sz="1000">
                <a:latin typeface="Caveat"/>
                <a:ea typeface="Caveat"/>
                <a:cs typeface="Caveat"/>
                <a:sym typeface="Caveat"/>
              </a:rPr>
              <a:t>(click here)</a:t>
            </a:r>
            <a:endParaRPr b="1" sz="1000">
              <a:latin typeface="Caveat"/>
              <a:ea typeface="Caveat"/>
              <a:cs typeface="Caveat"/>
              <a:sym typeface="Caveat"/>
            </a:endParaRPr>
          </a:p>
        </p:txBody>
      </p:sp>
      <p:sp>
        <p:nvSpPr>
          <p:cNvPr id="62" name="Google Shape;62;p12"/>
          <p:cNvSpPr/>
          <p:nvPr/>
        </p:nvSpPr>
        <p:spPr>
          <a:xfrm>
            <a:off x="597300" y="4368313"/>
            <a:ext cx="1149228" cy="839268"/>
          </a:xfrm>
          <a:prstGeom prst="cloud">
            <a:avLst/>
          </a:prstGeom>
          <a:solidFill>
            <a:srgbClr val="D3DAE2"/>
          </a:solidFill>
          <a:ln cap="flat" cmpd="sng" w="9525">
            <a:solidFill>
              <a:srgbClr val="606A7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Purchase your copy today from:</a:t>
            </a:r>
            <a:endParaRPr b="1" sz="900"/>
          </a:p>
        </p:txBody>
      </p:sp>
      <p:sp>
        <p:nvSpPr>
          <p:cNvPr id="63" name="Google Shape;63;p12"/>
          <p:cNvSpPr/>
          <p:nvPr/>
        </p:nvSpPr>
        <p:spPr>
          <a:xfrm>
            <a:off x="5627725" y="4549450"/>
            <a:ext cx="1418400" cy="477000"/>
          </a:xfrm>
          <a:prstGeom prst="flowChartAlternateProcess">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latin typeface="Caveat"/>
                <a:ea typeface="Caveat"/>
                <a:cs typeface="Caveat"/>
                <a:sym typeface="Caveat"/>
              </a:rPr>
              <a:t>Or order at your favorite Indie bookstore or request at your local library</a:t>
            </a:r>
            <a:endParaRPr b="1" sz="1000">
              <a:latin typeface="Caveat"/>
              <a:ea typeface="Caveat"/>
              <a:cs typeface="Caveat"/>
              <a:sym typeface="Cave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0"/>
          <p:cNvSpPr txBox="1"/>
          <p:nvPr>
            <p:ph type="title"/>
          </p:nvPr>
        </p:nvSpPr>
        <p:spPr>
          <a:xfrm>
            <a:off x="1411775" y="-25123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Lesson Content Created by: Stephanie Fitzpatrick</a:t>
            </a:r>
            <a:endParaRPr/>
          </a:p>
        </p:txBody>
      </p:sp>
      <p:sp>
        <p:nvSpPr>
          <p:cNvPr id="270" name="Google Shape;270;p30"/>
          <p:cNvSpPr txBox="1"/>
          <p:nvPr>
            <p:ph idx="2" type="body"/>
          </p:nvPr>
        </p:nvSpPr>
        <p:spPr>
          <a:xfrm>
            <a:off x="1464400" y="4957631"/>
            <a:ext cx="7222500" cy="5853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sz="900">
                <a:solidFill>
                  <a:srgbClr val="CC0000"/>
                </a:solidFill>
              </a:rPr>
              <a:t>Slide Template follow permission </a:t>
            </a:r>
            <a:r>
              <a:rPr b="1" lang="en" sz="900">
                <a:solidFill>
                  <a:srgbClr val="CC0000"/>
                </a:solidFill>
              </a:rPr>
              <a:t>guidelines of SlidesCarnival: </a:t>
            </a:r>
            <a:r>
              <a:rPr b="1" lang="en" sz="900">
                <a:solidFill>
                  <a:srgbClr val="CC0000"/>
                </a:solidFill>
              </a:rPr>
              <a:t> </a:t>
            </a:r>
            <a:r>
              <a:rPr b="1" lang="en" sz="900" u="sng">
                <a:solidFill>
                  <a:srgbClr val="CC0000"/>
                </a:solidFill>
                <a:hlinkClick r:id="rId3">
                  <a:extLst>
                    <a:ext uri="{A12FA001-AC4F-418D-AE19-62706E023703}">
                      <ahyp:hlinkClr val="tx"/>
                    </a:ext>
                  </a:extLst>
                </a:hlinkClick>
              </a:rPr>
              <a:t>www.slidescarnival.com/</a:t>
            </a:r>
            <a:endParaRPr b="1" sz="900">
              <a:solidFill>
                <a:srgbClr val="CC0000"/>
              </a:solidFill>
            </a:endParaRPr>
          </a:p>
          <a:p>
            <a:pPr indent="0" lvl="0" marL="0" rtl="0" algn="l">
              <a:spcBef>
                <a:spcPts val="0"/>
              </a:spcBef>
              <a:spcAft>
                <a:spcPts val="0"/>
              </a:spcAft>
              <a:buNone/>
            </a:pPr>
            <a:r>
              <a:t/>
            </a:r>
            <a:endParaRPr sz="1400">
              <a:solidFill>
                <a:srgbClr val="CC0000"/>
              </a:solidFill>
            </a:endParaRPr>
          </a:p>
        </p:txBody>
      </p:sp>
      <p:sp>
        <p:nvSpPr>
          <p:cNvPr id="271" name="Google Shape;271;p30"/>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Clr>
                <a:srgbClr val="000000"/>
              </a:buClr>
              <a:buSzPts val="1100"/>
              <a:buFont typeface="Arial"/>
              <a:buNone/>
            </a:pPr>
            <a:fld id="{00000000-1234-1234-1234-123412341234}" type="slidenum">
              <a:rPr lang="en"/>
              <a:t>‹#›</a:t>
            </a:fld>
            <a:endParaRPr/>
          </a:p>
        </p:txBody>
      </p:sp>
      <p:sp>
        <p:nvSpPr>
          <p:cNvPr id="272" name="Google Shape;272;p30"/>
          <p:cNvSpPr txBox="1"/>
          <p:nvPr/>
        </p:nvSpPr>
        <p:spPr>
          <a:xfrm>
            <a:off x="1317725" y="775325"/>
            <a:ext cx="76353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200">
                <a:solidFill>
                  <a:schemeClr val="dk1"/>
                </a:solidFill>
                <a:latin typeface="Caveat"/>
                <a:ea typeface="Caveat"/>
                <a:cs typeface="Caveat"/>
                <a:sym typeface="Caveat"/>
              </a:rPr>
              <a:t>Stephanie Fitzpatrick is an educator with sixteen years of experience in the NYC Department of Education and a passion for children’s books.  She taught fifth and third grade and was an elementary assistant principal for ten years before becoming an educational consultant. She has a B.A. in History and Political Science from Binghamton University, an M.S.T. in Elementary Education from Pace University and an Ed.M. in Educational Administration from Teachers College Columbia University. </a:t>
            </a:r>
            <a:endParaRPr sz="2200">
              <a:solidFill>
                <a:schemeClr val="dk1"/>
              </a:solidFill>
              <a:latin typeface="Caveat"/>
              <a:ea typeface="Caveat"/>
              <a:cs typeface="Caveat"/>
              <a:sym typeface="Caveat"/>
            </a:endParaRPr>
          </a:p>
          <a:p>
            <a:pPr indent="0" lvl="0" marL="0" rtl="0" algn="l">
              <a:spcBef>
                <a:spcPts val="0"/>
              </a:spcBef>
              <a:spcAft>
                <a:spcPts val="0"/>
              </a:spcAft>
              <a:buNone/>
            </a:pPr>
            <a:r>
              <a:t/>
            </a:r>
            <a:endParaRPr sz="2200">
              <a:solidFill>
                <a:schemeClr val="dk1"/>
              </a:solidFill>
              <a:latin typeface="Caveat"/>
              <a:ea typeface="Caveat"/>
              <a:cs typeface="Caveat"/>
              <a:sym typeface="Caveat"/>
            </a:endParaRPr>
          </a:p>
        </p:txBody>
      </p:sp>
      <p:sp>
        <p:nvSpPr>
          <p:cNvPr id="273" name="Google Shape;273;p30"/>
          <p:cNvSpPr txBox="1"/>
          <p:nvPr/>
        </p:nvSpPr>
        <p:spPr>
          <a:xfrm>
            <a:off x="1369175" y="3788675"/>
            <a:ext cx="72738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aveat"/>
                <a:ea typeface="Caveat"/>
                <a:cs typeface="Caveat"/>
                <a:sym typeface="Caveat"/>
              </a:rPr>
              <a:t>Please note: Slide Deck content copyright © 2022 by Stephanie Fitzpatrick. Available free of charge for educational use only. All illustrations from the text were created by Ana Sanfelippo and have been used with permission from the publisher. This deck may not be published or sold without express written permission.  </a:t>
            </a:r>
            <a:r>
              <a:rPr b="1" lang="en" sz="1200">
                <a:solidFill>
                  <a:schemeClr val="dk1"/>
                </a:solidFill>
                <a:highlight>
                  <a:srgbClr val="FFFF00"/>
                </a:highlight>
                <a:latin typeface="Caveat"/>
                <a:ea typeface="Caveat"/>
                <a:cs typeface="Caveat"/>
                <a:sym typeface="Caveat"/>
              </a:rPr>
              <a:t>Contact Stephanie at thebooklinksllc@gmail.com</a:t>
            </a:r>
            <a:endParaRPr b="1" sz="1200">
              <a:solidFill>
                <a:schemeClr val="dk1"/>
              </a:solidFill>
              <a:highlight>
                <a:srgbClr val="FFFF00"/>
              </a:highlight>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3"/>
          <p:cNvSpPr txBox="1"/>
          <p:nvPr>
            <p:ph type="title"/>
          </p:nvPr>
        </p:nvSpPr>
        <p:spPr>
          <a:xfrm>
            <a:off x="1412975" y="-232757"/>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A Note to Educators, Library Media Specialists and Parents</a:t>
            </a:r>
            <a:endParaRPr/>
          </a:p>
        </p:txBody>
      </p:sp>
      <p:sp>
        <p:nvSpPr>
          <p:cNvPr id="69" name="Google Shape;69;p13"/>
          <p:cNvSpPr txBox="1"/>
          <p:nvPr>
            <p:ph idx="1" type="body"/>
          </p:nvPr>
        </p:nvSpPr>
        <p:spPr>
          <a:xfrm>
            <a:off x="1412975" y="703625"/>
            <a:ext cx="7680600" cy="323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800"/>
              <a:t>Thank you for choosing this Google Slide Deck to use with your students!  The material can be used before, during and after yo</a:t>
            </a:r>
            <a:r>
              <a:rPr lang="en" sz="1800"/>
              <a:t>u read </a:t>
            </a:r>
            <a:r>
              <a:rPr i="1" lang="en" sz="1800"/>
              <a:t>The Yellow Áo Dài</a:t>
            </a:r>
            <a:r>
              <a:rPr lang="en" sz="1800"/>
              <a:t> by Hanh Bui.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When you clicked on the link, you were prompted to create a copy of the slide deck.  Before presenting to students, feel free to delete any slides that you don’t feel will be necessary for the content you will be teaching.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 </a:t>
            </a:r>
            <a:r>
              <a:rPr lang="en" sz="1800"/>
              <a:t>material </a:t>
            </a:r>
            <a:r>
              <a:rPr lang="en" sz="1800"/>
              <a:t>in this deck is directly aligned to the Common Core Learning Standards and the Virginia Department of Education (VDOE) Standards of Learning for English, with some alignment to </a:t>
            </a:r>
            <a:r>
              <a:rPr lang="en" sz="1800"/>
              <a:t>New York’s NextGen Standards</a:t>
            </a:r>
            <a:r>
              <a:rPr lang="en" sz="1800"/>
              <a:t>. In the cases of standards not applicable to your grade level, most can be found along the same strand (i.e., if a standard is listed as CCSS.ELA-LITERACY.</a:t>
            </a:r>
            <a:r>
              <a:rPr lang="en" sz="1800">
                <a:solidFill>
                  <a:srgbClr val="FF0000"/>
                </a:solidFill>
              </a:rPr>
              <a:t>RL.</a:t>
            </a:r>
            <a:r>
              <a:rPr lang="en" sz="1800" u="sng">
                <a:solidFill>
                  <a:srgbClr val="FF0000"/>
                </a:solidFill>
              </a:rPr>
              <a:t>1</a:t>
            </a:r>
            <a:r>
              <a:rPr lang="en" sz="1800">
                <a:solidFill>
                  <a:srgbClr val="FF0000"/>
                </a:solidFill>
              </a:rPr>
              <a:t>.1,</a:t>
            </a:r>
            <a:r>
              <a:rPr lang="en" sz="1800"/>
              <a:t> look to CCSS.ELA-LITERACY.</a:t>
            </a:r>
            <a:r>
              <a:rPr lang="en" sz="1800">
                <a:solidFill>
                  <a:srgbClr val="FF0000"/>
                </a:solidFill>
              </a:rPr>
              <a:t>RL.</a:t>
            </a:r>
            <a:r>
              <a:rPr lang="en" sz="1800" u="sng">
                <a:solidFill>
                  <a:srgbClr val="FF0000"/>
                </a:solidFill>
              </a:rPr>
              <a:t>2</a:t>
            </a:r>
            <a:r>
              <a:rPr lang="en" sz="1800">
                <a:solidFill>
                  <a:srgbClr val="FF0000"/>
                </a:solidFill>
              </a:rPr>
              <a:t>.1</a:t>
            </a:r>
            <a:r>
              <a:rPr lang="en" sz="1800"/>
              <a:t> for alignment).</a:t>
            </a:r>
            <a:br>
              <a:rPr lang="en" sz="1800"/>
            </a:br>
            <a:endParaRPr sz="1800"/>
          </a:p>
          <a:p>
            <a:pPr indent="0" lvl="0" marL="0" rtl="0" algn="l">
              <a:spcBef>
                <a:spcPts val="0"/>
              </a:spcBef>
              <a:spcAft>
                <a:spcPts val="0"/>
              </a:spcAft>
              <a:buNone/>
            </a:pPr>
            <a:r>
              <a:rPr lang="en" sz="1200"/>
              <a:t>Please note: Slide Deck content copyright © 2023 by The Book Links LLC. Available free of charge for educational use only. All illustrations from the text were created by Minnie Phan. This deck may not be published or sold without express written permission.</a:t>
            </a:r>
            <a:endParaRPr sz="1200"/>
          </a:p>
        </p:txBody>
      </p:sp>
      <p:sp>
        <p:nvSpPr>
          <p:cNvPr id="70" name="Google Shape;70;p13"/>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4"/>
          <p:cNvSpPr txBox="1"/>
          <p:nvPr>
            <p:ph type="title"/>
          </p:nvPr>
        </p:nvSpPr>
        <p:spPr>
          <a:xfrm>
            <a:off x="1412975" y="-25683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Today’s Objectives</a:t>
            </a:r>
            <a:endParaRPr/>
          </a:p>
        </p:txBody>
      </p:sp>
      <p:sp>
        <p:nvSpPr>
          <p:cNvPr id="76" name="Google Shape;76;p14"/>
          <p:cNvSpPr txBox="1"/>
          <p:nvPr>
            <p:ph idx="2" type="body"/>
          </p:nvPr>
        </p:nvSpPr>
        <p:spPr>
          <a:xfrm>
            <a:off x="1412975" y="829175"/>
            <a:ext cx="7540200" cy="3677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500">
                <a:solidFill>
                  <a:srgbClr val="FF00FF"/>
                </a:solidFill>
              </a:rPr>
              <a:t>Today we will: </a:t>
            </a:r>
            <a:endParaRPr sz="2500">
              <a:solidFill>
                <a:srgbClr val="FF00FF"/>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*Engage in a discussion with our classmates about the picture book </a:t>
            </a:r>
            <a:r>
              <a:rPr i="1" lang="en"/>
              <a:t>The Yellow Áo Dài and </a:t>
            </a:r>
            <a:r>
              <a:rPr lang="en"/>
              <a:t>analyze the significance of events in the story, evaluating character emotions and decisions as we read.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*Examine the role of identity in </a:t>
            </a:r>
            <a:r>
              <a:rPr i="1" lang="en"/>
              <a:t>The Yellow Áo Dài </a:t>
            </a:r>
            <a:r>
              <a:rPr lang="en"/>
              <a:t>and explore the Vietnamese culture.</a:t>
            </a:r>
            <a:r>
              <a:rPr i="1" lang="en"/>
              <a:t> </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*Identify how the characters demonstrate sustainability by reusing materials passed down through generations. </a:t>
            </a:r>
            <a:endParaRPr/>
          </a:p>
        </p:txBody>
      </p:sp>
      <p:sp>
        <p:nvSpPr>
          <p:cNvPr id="77" name="Google Shape;77;p14"/>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78" name="Google Shape;78;p14"/>
          <p:cNvSpPr txBox="1"/>
          <p:nvPr/>
        </p:nvSpPr>
        <p:spPr>
          <a:xfrm>
            <a:off x="1320100" y="4611150"/>
            <a:ext cx="8076900" cy="540300"/>
          </a:xfrm>
          <a:prstGeom prst="rect">
            <a:avLst/>
          </a:prstGeom>
          <a:noFill/>
          <a:ln>
            <a:noFill/>
          </a:ln>
        </p:spPr>
        <p:txBody>
          <a:bodyPr anchorCtr="0" anchor="t" bIns="91425" lIns="91425" spcFirstLastPara="1" rIns="91425" wrap="square" tIns="91425">
            <a:spAutoFit/>
          </a:bodyPr>
          <a:lstStyle/>
          <a:p>
            <a:pPr indent="0" lvl="0" marL="0" marR="101600" rtl="0" algn="l">
              <a:lnSpc>
                <a:spcPct val="115000"/>
              </a:lnSpc>
              <a:spcBef>
                <a:spcPts val="800"/>
              </a:spcBef>
              <a:spcAft>
                <a:spcPts val="0"/>
              </a:spcAft>
              <a:buNone/>
            </a:pPr>
            <a:r>
              <a:rPr b="1" lang="en" sz="700"/>
              <a:t>C</a:t>
            </a:r>
            <a:r>
              <a:rPr b="1" lang="en" sz="700">
                <a:solidFill>
                  <a:srgbClr val="333333"/>
                </a:solidFill>
                <a:uFill>
                  <a:noFill/>
                </a:uFill>
                <a:hlinkClick r:id="rId3">
                  <a:extLst>
                    <a:ext uri="{A12FA001-AC4F-418D-AE19-62706E023703}">
                      <ahyp:hlinkClr val="tx"/>
                    </a:ext>
                  </a:extLst>
                </a:hlinkClick>
              </a:rPr>
              <a:t>CSS.ELA-LITERACY.RL.2.3</a:t>
            </a:r>
            <a:r>
              <a:rPr lang="en" sz="700">
                <a:solidFill>
                  <a:srgbClr val="333333"/>
                </a:solidFill>
              </a:rPr>
              <a:t> - </a:t>
            </a:r>
            <a:r>
              <a:rPr lang="en" sz="700">
                <a:solidFill>
                  <a:srgbClr val="333333"/>
                </a:solidFill>
              </a:rPr>
              <a:t>Describe how characters in a story respond to major events and challenges.</a:t>
            </a:r>
            <a:br>
              <a:rPr lang="en" sz="700">
                <a:solidFill>
                  <a:srgbClr val="333333"/>
                </a:solidFill>
              </a:rPr>
            </a:br>
            <a:r>
              <a:rPr b="1" lang="en" sz="700">
                <a:solidFill>
                  <a:srgbClr val="333333"/>
                </a:solidFill>
                <a:uFill>
                  <a:noFill/>
                </a:uFill>
                <a:hlinkClick r:id="rId4">
                  <a:extLst>
                    <a:ext uri="{A12FA001-AC4F-418D-AE19-62706E023703}">
                      <ahyp:hlinkClr val="tx"/>
                    </a:ext>
                  </a:extLst>
                </a:hlinkClick>
              </a:rPr>
              <a:t>CCSS.ELA-LITERACY.RL.2.7</a:t>
            </a:r>
            <a:r>
              <a:rPr lang="en" sz="700">
                <a:solidFill>
                  <a:srgbClr val="333333"/>
                </a:solidFill>
              </a:rPr>
              <a:t> - Use information gained from the illustrations and words in a print or digital text to demonstrate understanding of its characters, setting, or plot.</a:t>
            </a:r>
            <a:br>
              <a:rPr lang="en" sz="700">
                <a:solidFill>
                  <a:srgbClr val="333333"/>
                </a:solidFill>
              </a:rPr>
            </a:br>
            <a:r>
              <a:rPr b="1" lang="en" sz="700">
                <a:solidFill>
                  <a:srgbClr val="333333"/>
                </a:solidFill>
              </a:rPr>
              <a:t>VDOE 2.7.d -</a:t>
            </a:r>
            <a:r>
              <a:rPr lang="en" sz="700"/>
              <a:t>  The student will read and demonstrate comprehension of fictional texts - Describe characters, setting, and plot events in fiction and poetry</a:t>
            </a:r>
            <a:endParaRPr sz="700">
              <a:solidFill>
                <a:srgbClr val="33333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5"/>
          <p:cNvPicPr preferRelativeResize="0"/>
          <p:nvPr/>
        </p:nvPicPr>
        <p:blipFill>
          <a:blip r:embed="rId3">
            <a:alphaModFix/>
          </a:blip>
          <a:stretch>
            <a:fillRect/>
          </a:stretch>
        </p:blipFill>
        <p:spPr>
          <a:xfrm>
            <a:off x="2751628" y="647650"/>
            <a:ext cx="4085400" cy="4085400"/>
          </a:xfrm>
          <a:prstGeom prst="rect">
            <a:avLst/>
          </a:prstGeom>
          <a:noFill/>
          <a:ln>
            <a:noFill/>
          </a:ln>
        </p:spPr>
      </p:pic>
      <p:sp>
        <p:nvSpPr>
          <p:cNvPr id="84" name="Google Shape;84;p15"/>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85" name="Google Shape;85;p15"/>
          <p:cNvSpPr txBox="1"/>
          <p:nvPr/>
        </p:nvSpPr>
        <p:spPr>
          <a:xfrm>
            <a:off x="1295400" y="76200"/>
            <a:ext cx="66252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solidFill>
                  <a:schemeClr val="dk1"/>
                </a:solidFill>
                <a:latin typeface="Amatic SC"/>
                <a:ea typeface="Amatic SC"/>
                <a:cs typeface="Amatic SC"/>
                <a:sym typeface="Amatic SC"/>
              </a:rPr>
              <a:t>Identifying T</a:t>
            </a:r>
            <a:r>
              <a:rPr b="1" lang="en" sz="3200">
                <a:solidFill>
                  <a:schemeClr val="dk1"/>
                </a:solidFill>
                <a:latin typeface="Amatic SC"/>
                <a:ea typeface="Amatic SC"/>
                <a:cs typeface="Amatic SC"/>
                <a:sym typeface="Amatic SC"/>
              </a:rPr>
              <a:t>ext Features on the Book cover</a:t>
            </a:r>
            <a:endParaRPr b="1" sz="3200">
              <a:solidFill>
                <a:schemeClr val="dk1"/>
              </a:solidFill>
              <a:latin typeface="Amatic SC"/>
              <a:ea typeface="Amatic SC"/>
              <a:cs typeface="Amatic SC"/>
              <a:sym typeface="Amatic SC"/>
            </a:endParaRPr>
          </a:p>
        </p:txBody>
      </p:sp>
      <p:sp>
        <p:nvSpPr>
          <p:cNvPr id="86" name="Google Shape;86;p15"/>
          <p:cNvSpPr txBox="1"/>
          <p:nvPr/>
        </p:nvSpPr>
        <p:spPr>
          <a:xfrm>
            <a:off x="1310525" y="4818525"/>
            <a:ext cx="77700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373737"/>
                </a:solidFill>
                <a:uFill>
                  <a:noFill/>
                </a:uFill>
                <a:hlinkClick r:id="rId4">
                  <a:extLst>
                    <a:ext uri="{A12FA001-AC4F-418D-AE19-62706E023703}">
                      <ahyp:hlinkClr val="tx"/>
                    </a:ext>
                  </a:extLst>
                </a:hlinkClick>
              </a:rPr>
              <a:t>CCSS.ELA-LITERACY.RL.K.6</a:t>
            </a:r>
            <a:r>
              <a:rPr lang="en" sz="700">
                <a:solidFill>
                  <a:srgbClr val="202020"/>
                </a:solidFill>
              </a:rPr>
              <a:t> - With prompting and support, name the author and illustrator of a story and define the role of each in telling the story.</a:t>
            </a:r>
            <a:endParaRPr sz="700">
              <a:solidFill>
                <a:srgbClr val="202020"/>
              </a:solidFill>
            </a:endParaRPr>
          </a:p>
          <a:p>
            <a:pPr indent="0" lvl="0" marL="0" rtl="0" algn="l">
              <a:spcBef>
                <a:spcPts val="0"/>
              </a:spcBef>
              <a:spcAft>
                <a:spcPts val="0"/>
              </a:spcAft>
              <a:buNone/>
            </a:pPr>
            <a:r>
              <a:rPr lang="en" sz="700">
                <a:solidFill>
                  <a:srgbClr val="202020"/>
                </a:solidFill>
              </a:rPr>
              <a:t>VDOE K.8.a - </a:t>
            </a:r>
            <a:r>
              <a:rPr lang="en" sz="700"/>
              <a:t>Identify the role of an author and an illustrator.</a:t>
            </a:r>
            <a:endParaRPr sz="700"/>
          </a:p>
          <a:p>
            <a:pPr indent="0" lvl="0" marL="0" rtl="0" algn="l">
              <a:spcBef>
                <a:spcPts val="0"/>
              </a:spcBef>
              <a:spcAft>
                <a:spcPts val="0"/>
              </a:spcAft>
              <a:buNone/>
            </a:pPr>
            <a:r>
              <a:t/>
            </a:r>
            <a:endParaRPr sz="700">
              <a:solidFill>
                <a:srgbClr val="202020"/>
              </a:solidFill>
            </a:endParaRPr>
          </a:p>
        </p:txBody>
      </p:sp>
      <p:sp>
        <p:nvSpPr>
          <p:cNvPr id="87" name="Google Shape;87;p15"/>
          <p:cNvSpPr txBox="1"/>
          <p:nvPr/>
        </p:nvSpPr>
        <p:spPr>
          <a:xfrm>
            <a:off x="7687050" y="320725"/>
            <a:ext cx="30000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solidFill>
                  <a:schemeClr val="dk1"/>
                </a:solidFill>
                <a:latin typeface="Amatic SC"/>
                <a:ea typeface="Amatic SC"/>
                <a:cs typeface="Amatic SC"/>
                <a:sym typeface="Amatic SC"/>
              </a:rPr>
              <a:t>Book Title</a:t>
            </a:r>
            <a:endParaRPr b="1" sz="2500">
              <a:solidFill>
                <a:schemeClr val="dk1"/>
              </a:solidFill>
              <a:latin typeface="Amatic SC"/>
              <a:ea typeface="Amatic SC"/>
              <a:cs typeface="Amatic SC"/>
              <a:sym typeface="Amatic SC"/>
            </a:endParaRPr>
          </a:p>
        </p:txBody>
      </p:sp>
      <p:sp>
        <p:nvSpPr>
          <p:cNvPr id="88" name="Google Shape;88;p15"/>
          <p:cNvSpPr txBox="1"/>
          <p:nvPr/>
        </p:nvSpPr>
        <p:spPr>
          <a:xfrm>
            <a:off x="7576050" y="1831013"/>
            <a:ext cx="1335900" cy="1015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800">
                <a:solidFill>
                  <a:schemeClr val="dk1"/>
                </a:solidFill>
                <a:latin typeface="Amatic SC"/>
                <a:ea typeface="Amatic SC"/>
                <a:cs typeface="Amatic SC"/>
                <a:sym typeface="Amatic SC"/>
              </a:rPr>
              <a:t>Illustrator</a:t>
            </a:r>
            <a:endParaRPr b="1" sz="1800">
              <a:solidFill>
                <a:schemeClr val="dk1"/>
              </a:solidFill>
              <a:latin typeface="Amatic SC"/>
              <a:ea typeface="Amatic SC"/>
              <a:cs typeface="Amatic SC"/>
              <a:sym typeface="Amatic SC"/>
            </a:endParaRPr>
          </a:p>
          <a:p>
            <a:pPr indent="0" lvl="0" marL="0" rtl="0" algn="ctr">
              <a:spcBef>
                <a:spcPts val="0"/>
              </a:spcBef>
              <a:spcAft>
                <a:spcPts val="0"/>
              </a:spcAft>
              <a:buNone/>
            </a:pPr>
            <a:r>
              <a:rPr b="1" lang="en" sz="1800">
                <a:solidFill>
                  <a:schemeClr val="dk1"/>
                </a:solidFill>
                <a:latin typeface="Amatic SC"/>
                <a:ea typeface="Amatic SC"/>
                <a:cs typeface="Amatic SC"/>
                <a:sym typeface="Amatic SC"/>
              </a:rPr>
              <a:t>(The Creator of </a:t>
            </a:r>
            <a:endParaRPr b="1" sz="1800">
              <a:solidFill>
                <a:schemeClr val="dk1"/>
              </a:solidFill>
              <a:latin typeface="Amatic SC"/>
              <a:ea typeface="Amatic SC"/>
              <a:cs typeface="Amatic SC"/>
              <a:sym typeface="Amatic SC"/>
            </a:endParaRPr>
          </a:p>
          <a:p>
            <a:pPr indent="0" lvl="0" marL="0" rtl="0" algn="ctr">
              <a:spcBef>
                <a:spcPts val="0"/>
              </a:spcBef>
              <a:spcAft>
                <a:spcPts val="0"/>
              </a:spcAft>
              <a:buNone/>
            </a:pPr>
            <a:r>
              <a:rPr b="1" lang="en" sz="1800">
                <a:solidFill>
                  <a:schemeClr val="dk1"/>
                </a:solidFill>
                <a:latin typeface="Amatic SC"/>
                <a:ea typeface="Amatic SC"/>
                <a:cs typeface="Amatic SC"/>
                <a:sym typeface="Amatic SC"/>
              </a:rPr>
              <a:t>Art Content)</a:t>
            </a:r>
            <a:endParaRPr b="1" sz="1800">
              <a:solidFill>
                <a:schemeClr val="dk1"/>
              </a:solidFill>
              <a:latin typeface="Amatic SC"/>
              <a:ea typeface="Amatic SC"/>
              <a:cs typeface="Amatic SC"/>
              <a:sym typeface="Amatic SC"/>
            </a:endParaRPr>
          </a:p>
        </p:txBody>
      </p:sp>
      <p:sp>
        <p:nvSpPr>
          <p:cNvPr id="89" name="Google Shape;89;p15"/>
          <p:cNvSpPr txBox="1"/>
          <p:nvPr/>
        </p:nvSpPr>
        <p:spPr>
          <a:xfrm>
            <a:off x="1386725" y="2718113"/>
            <a:ext cx="1335900" cy="969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solidFill>
                  <a:schemeClr val="dk1"/>
                </a:solidFill>
                <a:latin typeface="Amatic SC"/>
                <a:ea typeface="Amatic SC"/>
                <a:cs typeface="Amatic SC"/>
                <a:sym typeface="Amatic SC"/>
              </a:rPr>
              <a:t>Author</a:t>
            </a:r>
            <a:endParaRPr b="1" sz="1700">
              <a:solidFill>
                <a:schemeClr val="dk1"/>
              </a:solidFill>
              <a:latin typeface="Amatic SC"/>
              <a:ea typeface="Amatic SC"/>
              <a:cs typeface="Amatic SC"/>
              <a:sym typeface="Amatic SC"/>
            </a:endParaRPr>
          </a:p>
          <a:p>
            <a:pPr indent="0" lvl="0" marL="0" rtl="0" algn="ctr">
              <a:spcBef>
                <a:spcPts val="0"/>
              </a:spcBef>
              <a:spcAft>
                <a:spcPts val="0"/>
              </a:spcAft>
              <a:buNone/>
            </a:pPr>
            <a:r>
              <a:rPr b="1" lang="en" sz="1700">
                <a:solidFill>
                  <a:schemeClr val="dk1"/>
                </a:solidFill>
                <a:latin typeface="Amatic SC"/>
                <a:ea typeface="Amatic SC"/>
                <a:cs typeface="Amatic SC"/>
                <a:sym typeface="Amatic SC"/>
              </a:rPr>
              <a:t>(The Creator of </a:t>
            </a:r>
            <a:endParaRPr b="1" sz="1700">
              <a:solidFill>
                <a:schemeClr val="dk1"/>
              </a:solidFill>
              <a:latin typeface="Amatic SC"/>
              <a:ea typeface="Amatic SC"/>
              <a:cs typeface="Amatic SC"/>
              <a:sym typeface="Amatic SC"/>
            </a:endParaRPr>
          </a:p>
          <a:p>
            <a:pPr indent="0" lvl="0" marL="0" rtl="0" algn="ctr">
              <a:spcBef>
                <a:spcPts val="0"/>
              </a:spcBef>
              <a:spcAft>
                <a:spcPts val="0"/>
              </a:spcAft>
              <a:buNone/>
            </a:pPr>
            <a:r>
              <a:rPr b="1" lang="en" sz="1700">
                <a:solidFill>
                  <a:schemeClr val="dk1"/>
                </a:solidFill>
                <a:latin typeface="Amatic SC"/>
                <a:ea typeface="Amatic SC"/>
                <a:cs typeface="Amatic SC"/>
                <a:sym typeface="Amatic SC"/>
              </a:rPr>
              <a:t>Written Content)</a:t>
            </a:r>
            <a:endParaRPr b="1" sz="1700">
              <a:solidFill>
                <a:schemeClr val="dk1"/>
              </a:solidFill>
              <a:latin typeface="Amatic SC"/>
              <a:ea typeface="Amatic SC"/>
              <a:cs typeface="Amatic SC"/>
              <a:sym typeface="Amatic SC"/>
            </a:endParaRPr>
          </a:p>
        </p:txBody>
      </p:sp>
      <p:sp>
        <p:nvSpPr>
          <p:cNvPr id="90" name="Google Shape;90;p15"/>
          <p:cNvSpPr/>
          <p:nvPr/>
        </p:nvSpPr>
        <p:spPr>
          <a:xfrm rot="-1855332">
            <a:off x="2289459" y="2432757"/>
            <a:ext cx="851182" cy="391428"/>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5868074" y="2081975"/>
            <a:ext cx="1759800" cy="393600"/>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rot="9902165">
            <a:off x="5960170" y="642403"/>
            <a:ext cx="1703260" cy="406205"/>
          </a:xfrm>
          <a:prstGeom prst="righ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1487975" y="-25123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Infer from the cover</a:t>
            </a:r>
            <a:endParaRPr/>
          </a:p>
        </p:txBody>
      </p:sp>
      <p:sp>
        <p:nvSpPr>
          <p:cNvPr id="98" name="Google Shape;98;p16"/>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9" name="Google Shape;99;p16"/>
          <p:cNvSpPr txBox="1"/>
          <p:nvPr/>
        </p:nvSpPr>
        <p:spPr>
          <a:xfrm>
            <a:off x="1336300" y="795050"/>
            <a:ext cx="7616700" cy="363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800">
                <a:solidFill>
                  <a:srgbClr val="040C28"/>
                </a:solidFill>
                <a:latin typeface="Caveat"/>
                <a:ea typeface="Caveat"/>
                <a:cs typeface="Caveat"/>
                <a:sym typeface="Caveat"/>
              </a:rPr>
              <a:t>What do you think this book will be about?  What do you think an á</a:t>
            </a:r>
            <a:r>
              <a:rPr lang="en" sz="2800">
                <a:solidFill>
                  <a:srgbClr val="040C28"/>
                </a:solidFill>
                <a:latin typeface="Caveat"/>
                <a:ea typeface="Caveat"/>
                <a:cs typeface="Caveat"/>
                <a:sym typeface="Caveat"/>
              </a:rPr>
              <a:t>o dài is? </a:t>
            </a:r>
            <a:endParaRPr sz="2800">
              <a:solidFill>
                <a:srgbClr val="040C28"/>
              </a:solidFill>
              <a:latin typeface="Caveat"/>
              <a:ea typeface="Caveat"/>
              <a:cs typeface="Caveat"/>
              <a:sym typeface="Caveat"/>
            </a:endParaRPr>
          </a:p>
          <a:p>
            <a:pPr indent="0" lvl="0" marL="0" rtl="0" algn="l">
              <a:spcBef>
                <a:spcPts val="0"/>
              </a:spcBef>
              <a:spcAft>
                <a:spcPts val="0"/>
              </a:spcAft>
              <a:buNone/>
            </a:pPr>
            <a:r>
              <a:t/>
            </a:r>
            <a:endParaRPr sz="2800">
              <a:solidFill>
                <a:srgbClr val="040C28"/>
              </a:solidFill>
              <a:latin typeface="Caveat"/>
              <a:ea typeface="Caveat"/>
              <a:cs typeface="Caveat"/>
              <a:sym typeface="Caveat"/>
            </a:endParaRPr>
          </a:p>
          <a:p>
            <a:pPr indent="0" lvl="0" marL="0" rtl="0" algn="l">
              <a:spcBef>
                <a:spcPts val="0"/>
              </a:spcBef>
              <a:spcAft>
                <a:spcPts val="0"/>
              </a:spcAft>
              <a:buNone/>
            </a:pPr>
            <a:r>
              <a:rPr lang="en" sz="2800">
                <a:solidFill>
                  <a:srgbClr val="040C28"/>
                </a:solidFill>
                <a:latin typeface="Caveat"/>
                <a:ea typeface="Caveat"/>
                <a:cs typeface="Caveat"/>
                <a:sym typeface="Caveat"/>
              </a:rPr>
              <a:t>What clues does the author give</a:t>
            </a:r>
            <a:endParaRPr sz="2800">
              <a:solidFill>
                <a:srgbClr val="040C28"/>
              </a:solidFill>
              <a:latin typeface="Caveat"/>
              <a:ea typeface="Caveat"/>
              <a:cs typeface="Caveat"/>
              <a:sym typeface="Caveat"/>
            </a:endParaRPr>
          </a:p>
          <a:p>
            <a:pPr indent="0" lvl="0" marL="0" rtl="0" algn="l">
              <a:spcBef>
                <a:spcPts val="0"/>
              </a:spcBef>
              <a:spcAft>
                <a:spcPts val="0"/>
              </a:spcAft>
              <a:buNone/>
            </a:pPr>
            <a:r>
              <a:rPr lang="en" sz="2800">
                <a:solidFill>
                  <a:srgbClr val="040C28"/>
                </a:solidFill>
                <a:latin typeface="Caveat"/>
                <a:ea typeface="Caveat"/>
                <a:cs typeface="Caveat"/>
                <a:sym typeface="Caveat"/>
              </a:rPr>
              <a:t>you in the title?  </a:t>
            </a:r>
            <a:endParaRPr sz="2800">
              <a:solidFill>
                <a:srgbClr val="040C28"/>
              </a:solidFill>
              <a:latin typeface="Caveat"/>
              <a:ea typeface="Caveat"/>
              <a:cs typeface="Caveat"/>
              <a:sym typeface="Caveat"/>
            </a:endParaRPr>
          </a:p>
          <a:p>
            <a:pPr indent="0" lvl="0" marL="0" rtl="0" algn="l">
              <a:spcBef>
                <a:spcPts val="0"/>
              </a:spcBef>
              <a:spcAft>
                <a:spcPts val="0"/>
              </a:spcAft>
              <a:buNone/>
            </a:pPr>
            <a:r>
              <a:t/>
            </a:r>
            <a:endParaRPr sz="2800">
              <a:solidFill>
                <a:srgbClr val="040C28"/>
              </a:solidFill>
              <a:latin typeface="Caveat"/>
              <a:ea typeface="Caveat"/>
              <a:cs typeface="Caveat"/>
              <a:sym typeface="Caveat"/>
            </a:endParaRPr>
          </a:p>
          <a:p>
            <a:pPr indent="0" lvl="0" marL="0" rtl="0" algn="l">
              <a:spcBef>
                <a:spcPts val="0"/>
              </a:spcBef>
              <a:spcAft>
                <a:spcPts val="0"/>
              </a:spcAft>
              <a:buNone/>
            </a:pPr>
            <a:r>
              <a:rPr lang="en" sz="2800">
                <a:solidFill>
                  <a:srgbClr val="040C28"/>
                </a:solidFill>
                <a:latin typeface="Caveat"/>
                <a:ea typeface="Caveat"/>
                <a:cs typeface="Caveat"/>
                <a:sym typeface="Caveat"/>
              </a:rPr>
              <a:t>What clues does the illustrator </a:t>
            </a:r>
            <a:endParaRPr sz="2800">
              <a:solidFill>
                <a:srgbClr val="040C28"/>
              </a:solidFill>
              <a:latin typeface="Caveat"/>
              <a:ea typeface="Caveat"/>
              <a:cs typeface="Caveat"/>
              <a:sym typeface="Caveat"/>
            </a:endParaRPr>
          </a:p>
          <a:p>
            <a:pPr indent="0" lvl="0" marL="0" rtl="0" algn="l">
              <a:spcBef>
                <a:spcPts val="0"/>
              </a:spcBef>
              <a:spcAft>
                <a:spcPts val="0"/>
              </a:spcAft>
              <a:buNone/>
            </a:pPr>
            <a:r>
              <a:rPr lang="en" sz="2800">
                <a:solidFill>
                  <a:srgbClr val="040C28"/>
                </a:solidFill>
                <a:latin typeface="Caveat"/>
                <a:ea typeface="Caveat"/>
                <a:cs typeface="Caveat"/>
                <a:sym typeface="Caveat"/>
              </a:rPr>
              <a:t>give you in the cover art? </a:t>
            </a:r>
            <a:endParaRPr sz="2800">
              <a:solidFill>
                <a:srgbClr val="040C28"/>
              </a:solidFill>
              <a:latin typeface="Caveat"/>
              <a:ea typeface="Caveat"/>
              <a:cs typeface="Caveat"/>
              <a:sym typeface="Caveat"/>
            </a:endParaRPr>
          </a:p>
        </p:txBody>
      </p:sp>
      <p:pic>
        <p:nvPicPr>
          <p:cNvPr id="100" name="Google Shape;100;p16"/>
          <p:cNvPicPr preferRelativeResize="0"/>
          <p:nvPr/>
        </p:nvPicPr>
        <p:blipFill>
          <a:blip r:embed="rId3">
            <a:alphaModFix amt="4000"/>
          </a:blip>
          <a:stretch>
            <a:fillRect/>
          </a:stretch>
        </p:blipFill>
        <p:spPr>
          <a:xfrm>
            <a:off x="1958425" y="718850"/>
            <a:ext cx="2814875" cy="4011249"/>
          </a:xfrm>
          <a:prstGeom prst="rect">
            <a:avLst/>
          </a:prstGeom>
          <a:noFill/>
          <a:ln>
            <a:noFill/>
          </a:ln>
        </p:spPr>
      </p:pic>
      <p:sp>
        <p:nvSpPr>
          <p:cNvPr id="101" name="Google Shape;101;p16"/>
          <p:cNvSpPr txBox="1"/>
          <p:nvPr/>
        </p:nvSpPr>
        <p:spPr>
          <a:xfrm>
            <a:off x="1336300" y="4545600"/>
            <a:ext cx="7273800" cy="73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800"/>
              </a:spcBef>
              <a:spcAft>
                <a:spcPts val="0"/>
              </a:spcAft>
              <a:buNone/>
            </a:pPr>
            <a:r>
              <a:rPr b="1" lang="en" sz="700">
                <a:solidFill>
                  <a:srgbClr val="333333"/>
                </a:solidFill>
                <a:uFill>
                  <a:noFill/>
                </a:uFill>
                <a:hlinkClick r:id="rId4">
                  <a:extLst>
                    <a:ext uri="{A12FA001-AC4F-418D-AE19-62706E023703}">
                      <ahyp:hlinkClr val="tx"/>
                    </a:ext>
                  </a:extLst>
                </a:hlinkClick>
              </a:rPr>
              <a:t>CCSS.ELA-LITERACY.RL.2.1</a:t>
            </a:r>
            <a:r>
              <a:rPr lang="en" sz="700">
                <a:solidFill>
                  <a:srgbClr val="333333"/>
                </a:solidFill>
              </a:rPr>
              <a:t> - </a:t>
            </a:r>
            <a:r>
              <a:rPr lang="en" sz="700">
                <a:solidFill>
                  <a:srgbClr val="333333"/>
                </a:solidFill>
              </a:rPr>
              <a:t>Ask and answer such questions as who, what, where, when, why, and how to demonstrate understanding of key details in a text.</a:t>
            </a:r>
            <a:endParaRPr sz="700">
              <a:solidFill>
                <a:srgbClr val="333333"/>
              </a:solidFill>
            </a:endParaRPr>
          </a:p>
          <a:p>
            <a:pPr indent="0" lvl="0" marL="0" rtl="0" algn="l">
              <a:spcBef>
                <a:spcPts val="0"/>
              </a:spcBef>
              <a:spcAft>
                <a:spcPts val="0"/>
              </a:spcAft>
              <a:buNone/>
            </a:pPr>
            <a:r>
              <a:rPr lang="en" sz="700"/>
              <a:t>Next Gen </a:t>
            </a:r>
            <a:r>
              <a:rPr lang="en" sz="700"/>
              <a:t>1R5: Identify a variety of genres and explain major differences between literary texts and informational texts. (RI&amp;RL)</a:t>
            </a:r>
            <a:endParaRPr sz="700"/>
          </a:p>
          <a:p>
            <a:pPr indent="0" lvl="0" marL="0" rtl="0" algn="l">
              <a:spcBef>
                <a:spcPts val="0"/>
              </a:spcBef>
              <a:spcAft>
                <a:spcPts val="0"/>
              </a:spcAft>
              <a:buNone/>
            </a:pPr>
            <a:r>
              <a:rPr lang="en" sz="700"/>
              <a:t>TEKS </a:t>
            </a:r>
            <a:r>
              <a:rPr lang="en" sz="700"/>
              <a:t>§110.3.b.6.B - G</a:t>
            </a:r>
            <a:r>
              <a:rPr lang="en" sz="700"/>
              <a:t>enerate questions about text before, during, and after reading to deepen understanding and gain information with adult assistance;</a:t>
            </a:r>
            <a:endParaRPr sz="700"/>
          </a:p>
          <a:p>
            <a:pPr indent="0" lvl="0" marL="0" rtl="0" algn="l">
              <a:spcBef>
                <a:spcPts val="0"/>
              </a:spcBef>
              <a:spcAft>
                <a:spcPts val="0"/>
              </a:spcAft>
              <a:buNone/>
            </a:pPr>
            <a:r>
              <a:rPr lang="en" sz="700"/>
              <a:t>VDOE 1.9a, 1.9b -</a:t>
            </a:r>
            <a:r>
              <a:rPr lang="en" sz="700"/>
              <a:t>  The student will read and demonstrate comprehension of a variety of fictional texts - Preview the selection; Set a purpose for reading.</a:t>
            </a:r>
            <a:endParaRPr sz="700"/>
          </a:p>
          <a:p>
            <a:pPr indent="0" lvl="0" marL="0" rtl="0" algn="l">
              <a:spcBef>
                <a:spcPts val="0"/>
              </a:spcBef>
              <a:spcAft>
                <a:spcPts val="0"/>
              </a:spcAft>
              <a:buNone/>
            </a:pPr>
            <a:r>
              <a:t/>
            </a:r>
            <a:endParaRPr sz="700"/>
          </a:p>
        </p:txBody>
      </p:sp>
      <p:pic>
        <p:nvPicPr>
          <p:cNvPr id="102" name="Google Shape;102;p16"/>
          <p:cNvPicPr preferRelativeResize="0"/>
          <p:nvPr/>
        </p:nvPicPr>
        <p:blipFill>
          <a:blip r:embed="rId5">
            <a:alphaModFix/>
          </a:blip>
          <a:stretch>
            <a:fillRect/>
          </a:stretch>
        </p:blipFill>
        <p:spPr>
          <a:xfrm>
            <a:off x="5757350" y="1397050"/>
            <a:ext cx="3121300" cy="31213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7"/>
          <p:cNvSpPr/>
          <p:nvPr/>
        </p:nvSpPr>
        <p:spPr>
          <a:xfrm>
            <a:off x="1321225" y="910350"/>
            <a:ext cx="2403600" cy="12981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u="sng">
                <a:solidFill>
                  <a:schemeClr val="hlink"/>
                </a:solidFill>
                <a:latin typeface="Caveat"/>
                <a:ea typeface="Caveat"/>
                <a:cs typeface="Caveat"/>
                <a:sym typeface="Caveat"/>
                <a:hlinkClick r:id="rId3"/>
              </a:rPr>
              <a:t>áo dài</a:t>
            </a:r>
            <a:endParaRPr sz="2800">
              <a:solidFill>
                <a:srgbClr val="040C28"/>
              </a:solidFill>
              <a:latin typeface="Caveat"/>
              <a:ea typeface="Caveat"/>
              <a:cs typeface="Caveat"/>
              <a:sym typeface="Caveat"/>
            </a:endParaRPr>
          </a:p>
          <a:p>
            <a:pPr indent="0" lvl="0" marL="0" rtl="0" algn="ctr">
              <a:spcBef>
                <a:spcPts val="0"/>
              </a:spcBef>
              <a:spcAft>
                <a:spcPts val="0"/>
              </a:spcAft>
              <a:buNone/>
            </a:pPr>
            <a:r>
              <a:rPr lang="en">
                <a:solidFill>
                  <a:srgbClr val="040C28"/>
                </a:solidFill>
                <a:latin typeface="Caveat"/>
                <a:ea typeface="Caveat"/>
                <a:cs typeface="Caveat"/>
                <a:sym typeface="Caveat"/>
              </a:rPr>
              <a:t>(sounds like “now fly”)</a:t>
            </a:r>
            <a:endParaRPr>
              <a:solidFill>
                <a:srgbClr val="040C28"/>
              </a:solidFill>
              <a:latin typeface="Caveat"/>
              <a:ea typeface="Caveat"/>
              <a:cs typeface="Caveat"/>
              <a:sym typeface="Caveat"/>
            </a:endParaRPr>
          </a:p>
          <a:p>
            <a:pPr indent="0" lvl="0" marL="0" rtl="0" algn="ctr">
              <a:spcBef>
                <a:spcPts val="0"/>
              </a:spcBef>
              <a:spcAft>
                <a:spcPts val="0"/>
              </a:spcAft>
              <a:buNone/>
            </a:pPr>
            <a:r>
              <a:t/>
            </a:r>
            <a:endParaRPr sz="1900">
              <a:solidFill>
                <a:schemeClr val="dk1"/>
              </a:solidFill>
              <a:latin typeface="Caveat"/>
              <a:ea typeface="Caveat"/>
              <a:cs typeface="Caveat"/>
              <a:sym typeface="Caveat"/>
            </a:endParaRPr>
          </a:p>
        </p:txBody>
      </p:sp>
      <p:sp>
        <p:nvSpPr>
          <p:cNvPr id="108" name="Google Shape;108;p17"/>
          <p:cNvSpPr txBox="1"/>
          <p:nvPr>
            <p:ph type="title"/>
          </p:nvPr>
        </p:nvSpPr>
        <p:spPr>
          <a:xfrm>
            <a:off x="1411775" y="-25123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words to know and think about as we read </a:t>
            </a:r>
            <a:endParaRPr/>
          </a:p>
        </p:txBody>
      </p:sp>
      <p:sp>
        <p:nvSpPr>
          <p:cNvPr id="109" name="Google Shape;109;p17"/>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10" name="Google Shape;110;p17"/>
          <p:cNvSpPr txBox="1"/>
          <p:nvPr/>
        </p:nvSpPr>
        <p:spPr>
          <a:xfrm>
            <a:off x="1359200" y="4725525"/>
            <a:ext cx="7852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t>Next Gen </a:t>
            </a:r>
            <a:r>
              <a:rPr lang="en" sz="700"/>
              <a:t>2L4e: Use glossaries and beginning dictionaries to determine or clarify the meaning of words and phrases.</a:t>
            </a:r>
            <a:br>
              <a:rPr lang="en" sz="700"/>
            </a:br>
            <a:r>
              <a:rPr b="1" lang="en" sz="700">
                <a:solidFill>
                  <a:srgbClr val="333333"/>
                </a:solidFill>
                <a:uFill>
                  <a:noFill/>
                </a:uFill>
                <a:hlinkClick r:id="rId4">
                  <a:extLst>
                    <a:ext uri="{A12FA001-AC4F-418D-AE19-62706E023703}">
                      <ahyp:hlinkClr val="tx"/>
                    </a:ext>
                  </a:extLst>
                </a:hlinkClick>
              </a:rPr>
              <a:t>CCSS.ELA-LITERACY.RL.2.7</a:t>
            </a:r>
            <a:r>
              <a:rPr lang="en" sz="700">
                <a:solidFill>
                  <a:srgbClr val="333333"/>
                </a:solidFill>
              </a:rPr>
              <a:t> - Use information gained from the illustrations and words in a print or digital text to demonstrate understanding of its characters, setting, or plot.</a:t>
            </a:r>
            <a:endParaRPr sz="700">
              <a:solidFill>
                <a:srgbClr val="333333"/>
              </a:solidFill>
            </a:endParaRPr>
          </a:p>
          <a:p>
            <a:pPr indent="0" lvl="0" marL="0" rtl="0" algn="l">
              <a:spcBef>
                <a:spcPts val="0"/>
              </a:spcBef>
              <a:spcAft>
                <a:spcPts val="0"/>
              </a:spcAft>
              <a:buNone/>
            </a:pPr>
            <a:r>
              <a:rPr lang="en" sz="700">
                <a:solidFill>
                  <a:srgbClr val="333333"/>
                </a:solidFill>
              </a:rPr>
              <a:t>VDOE 2.6 - The student will expand vocabulary and use of word meanings</a:t>
            </a:r>
            <a:endParaRPr sz="700">
              <a:solidFill>
                <a:srgbClr val="333333"/>
              </a:solidFill>
            </a:endParaRPr>
          </a:p>
          <a:p>
            <a:pPr indent="0" lvl="0" marL="0" rtl="0" algn="l">
              <a:spcBef>
                <a:spcPts val="0"/>
              </a:spcBef>
              <a:spcAft>
                <a:spcPts val="0"/>
              </a:spcAft>
              <a:buNone/>
            </a:pPr>
            <a:r>
              <a:t/>
            </a:r>
            <a:endParaRPr sz="700"/>
          </a:p>
        </p:txBody>
      </p:sp>
      <p:sp>
        <p:nvSpPr>
          <p:cNvPr id="111" name="Google Shape;111;p17"/>
          <p:cNvSpPr/>
          <p:nvPr/>
        </p:nvSpPr>
        <p:spPr>
          <a:xfrm>
            <a:off x="3968050" y="910475"/>
            <a:ext cx="2470800" cy="12981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700" u="sng">
                <a:solidFill>
                  <a:schemeClr val="hlink"/>
                </a:solidFill>
                <a:latin typeface="Caveat"/>
                <a:ea typeface="Caveat"/>
                <a:cs typeface="Caveat"/>
                <a:sym typeface="Caveat"/>
                <a:hlinkClick r:id="rId5"/>
              </a:rPr>
              <a:t>traditional</a:t>
            </a:r>
            <a:endParaRPr sz="1800">
              <a:solidFill>
                <a:srgbClr val="FFFF00"/>
              </a:solidFill>
              <a:latin typeface="Caveat"/>
              <a:ea typeface="Caveat"/>
              <a:cs typeface="Caveat"/>
              <a:sym typeface="Caveat"/>
            </a:endParaRPr>
          </a:p>
          <a:p>
            <a:pPr indent="0" lvl="0" marL="0" rtl="0" algn="ctr">
              <a:spcBef>
                <a:spcPts val="0"/>
              </a:spcBef>
              <a:spcAft>
                <a:spcPts val="0"/>
              </a:spcAft>
              <a:buNone/>
            </a:pPr>
            <a:r>
              <a:t/>
            </a:r>
            <a:endParaRPr sz="1800">
              <a:solidFill>
                <a:schemeClr val="dk1"/>
              </a:solidFill>
              <a:latin typeface="Caveat"/>
              <a:ea typeface="Caveat"/>
              <a:cs typeface="Caveat"/>
              <a:sym typeface="Caveat"/>
            </a:endParaRPr>
          </a:p>
        </p:txBody>
      </p:sp>
      <p:sp>
        <p:nvSpPr>
          <p:cNvPr id="112" name="Google Shape;112;p17"/>
          <p:cNvSpPr/>
          <p:nvPr/>
        </p:nvSpPr>
        <p:spPr>
          <a:xfrm>
            <a:off x="6605875" y="910475"/>
            <a:ext cx="2347200" cy="12981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latin typeface="Caveat"/>
                <a:ea typeface="Caveat"/>
                <a:cs typeface="Caveat"/>
                <a:sym typeface="Caveat"/>
                <a:hlinkClick r:id="rId6"/>
              </a:rPr>
              <a:t>Mid-Autumn Festival</a:t>
            </a:r>
            <a:endParaRPr sz="2500" u="sng">
              <a:solidFill>
                <a:schemeClr val="dk1"/>
              </a:solidFill>
              <a:latin typeface="Caveat"/>
              <a:ea typeface="Caveat"/>
              <a:cs typeface="Caveat"/>
              <a:sym typeface="Caveat"/>
            </a:endParaRPr>
          </a:p>
          <a:p>
            <a:pPr indent="0" lvl="0" marL="0" rtl="0" algn="ctr">
              <a:spcBef>
                <a:spcPts val="0"/>
              </a:spcBef>
              <a:spcAft>
                <a:spcPts val="0"/>
              </a:spcAft>
              <a:buNone/>
            </a:pPr>
            <a:r>
              <a:t/>
            </a:r>
            <a:endParaRPr sz="1600">
              <a:solidFill>
                <a:schemeClr val="dk1"/>
              </a:solidFill>
              <a:latin typeface="Caveat"/>
              <a:ea typeface="Caveat"/>
              <a:cs typeface="Caveat"/>
              <a:sym typeface="Caveat"/>
            </a:endParaRPr>
          </a:p>
        </p:txBody>
      </p:sp>
      <p:sp>
        <p:nvSpPr>
          <p:cNvPr id="113" name="Google Shape;113;p17"/>
          <p:cNvSpPr/>
          <p:nvPr/>
        </p:nvSpPr>
        <p:spPr>
          <a:xfrm>
            <a:off x="3970250" y="2520650"/>
            <a:ext cx="2470800" cy="13824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latin typeface="Caveat"/>
                <a:ea typeface="Caveat"/>
                <a:cs typeface="Caveat"/>
                <a:sym typeface="Caveat"/>
                <a:hlinkClick r:id="rId7"/>
              </a:rPr>
              <a:t>graceful</a:t>
            </a:r>
            <a:endParaRPr sz="1600">
              <a:solidFill>
                <a:srgbClr val="FFFF00"/>
              </a:solidFill>
              <a:latin typeface="Caveat"/>
              <a:ea typeface="Caveat"/>
              <a:cs typeface="Caveat"/>
              <a:sym typeface="Caveat"/>
            </a:endParaRPr>
          </a:p>
          <a:p>
            <a:pPr indent="0" lvl="0" marL="0" rtl="0" algn="ctr">
              <a:spcBef>
                <a:spcPts val="0"/>
              </a:spcBef>
              <a:spcAft>
                <a:spcPts val="0"/>
              </a:spcAft>
              <a:buNone/>
            </a:pPr>
            <a:r>
              <a:t/>
            </a:r>
            <a:endParaRPr sz="1600">
              <a:solidFill>
                <a:schemeClr val="dk1"/>
              </a:solidFill>
              <a:latin typeface="Caveat"/>
              <a:ea typeface="Caveat"/>
              <a:cs typeface="Caveat"/>
              <a:sym typeface="Caveat"/>
            </a:endParaRPr>
          </a:p>
        </p:txBody>
      </p:sp>
      <p:sp>
        <p:nvSpPr>
          <p:cNvPr id="114" name="Google Shape;114;p17"/>
          <p:cNvSpPr/>
          <p:nvPr/>
        </p:nvSpPr>
        <p:spPr>
          <a:xfrm>
            <a:off x="1294350" y="2541800"/>
            <a:ext cx="2529600" cy="13824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500" u="sng">
                <a:solidFill>
                  <a:schemeClr val="hlink"/>
                </a:solidFill>
                <a:latin typeface="Caveat"/>
                <a:ea typeface="Caveat"/>
                <a:cs typeface="Caveat"/>
                <a:sym typeface="Caveat"/>
                <a:hlinkClick r:id="rId8"/>
              </a:rPr>
              <a:t>dismayed</a:t>
            </a:r>
            <a:endParaRPr sz="1600">
              <a:solidFill>
                <a:srgbClr val="FFFF00"/>
              </a:solidFill>
              <a:latin typeface="Caveat"/>
              <a:ea typeface="Caveat"/>
              <a:cs typeface="Caveat"/>
              <a:sym typeface="Caveat"/>
            </a:endParaRPr>
          </a:p>
          <a:p>
            <a:pPr indent="0" lvl="0" marL="0" rtl="0" algn="l">
              <a:spcBef>
                <a:spcPts val="0"/>
              </a:spcBef>
              <a:spcAft>
                <a:spcPts val="0"/>
              </a:spcAft>
              <a:buNone/>
            </a:pPr>
            <a:r>
              <a:t/>
            </a:r>
            <a:endParaRPr sz="1600">
              <a:solidFill>
                <a:schemeClr val="dk1"/>
              </a:solidFill>
              <a:latin typeface="Caveat"/>
              <a:ea typeface="Caveat"/>
              <a:cs typeface="Caveat"/>
              <a:sym typeface="Caveat"/>
            </a:endParaRPr>
          </a:p>
        </p:txBody>
      </p:sp>
      <p:sp>
        <p:nvSpPr>
          <p:cNvPr id="115" name="Google Shape;115;p17"/>
          <p:cNvSpPr txBox="1"/>
          <p:nvPr/>
        </p:nvSpPr>
        <p:spPr>
          <a:xfrm>
            <a:off x="2258550" y="4190700"/>
            <a:ext cx="46269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500"/>
              </a:spcBef>
              <a:spcAft>
                <a:spcPts val="2500"/>
              </a:spcAft>
              <a:buNone/>
            </a:pPr>
            <a:r>
              <a:rPr b="1" lang="en" sz="1500">
                <a:latin typeface="Amatic SC"/>
                <a:ea typeface="Amatic SC"/>
                <a:cs typeface="Amatic SC"/>
                <a:sym typeface="Amatic SC"/>
              </a:rPr>
              <a:t>*Clicking on the </a:t>
            </a:r>
            <a:r>
              <a:rPr b="1" lang="en" sz="1500" u="sng">
                <a:solidFill>
                  <a:schemeClr val="dk1"/>
                </a:solidFill>
                <a:highlight>
                  <a:srgbClr val="FFD966"/>
                </a:highlight>
                <a:latin typeface="Amatic SC"/>
                <a:ea typeface="Amatic SC"/>
                <a:cs typeface="Amatic SC"/>
                <a:sym typeface="Amatic SC"/>
              </a:rPr>
              <a:t>BLUE</a:t>
            </a:r>
            <a:r>
              <a:rPr b="1" lang="en" sz="1500">
                <a:solidFill>
                  <a:schemeClr val="dk1"/>
                </a:solidFill>
                <a:highlight>
                  <a:srgbClr val="FFD966"/>
                </a:highlight>
                <a:latin typeface="Amatic SC"/>
                <a:ea typeface="Amatic SC"/>
                <a:cs typeface="Amatic SC"/>
                <a:sym typeface="Amatic SC"/>
              </a:rPr>
              <a:t> </a:t>
            </a:r>
            <a:r>
              <a:rPr b="1" lang="en" sz="1500">
                <a:solidFill>
                  <a:schemeClr val="dk1"/>
                </a:solidFill>
                <a:highlight>
                  <a:srgbClr val="FFD966"/>
                </a:highlight>
                <a:latin typeface="Amatic SC"/>
                <a:ea typeface="Amatic SC"/>
                <a:cs typeface="Amatic SC"/>
                <a:sym typeface="Amatic SC"/>
              </a:rPr>
              <a:t>words</a:t>
            </a:r>
            <a:r>
              <a:rPr b="1" lang="en" sz="1500">
                <a:latin typeface="Amatic SC"/>
                <a:ea typeface="Amatic SC"/>
                <a:cs typeface="Amatic SC"/>
                <a:sym typeface="Amatic SC"/>
              </a:rPr>
              <a:t> above will </a:t>
            </a:r>
            <a:r>
              <a:rPr b="1" lang="en" sz="1500" u="sng">
                <a:latin typeface="Amatic SC"/>
                <a:ea typeface="Amatic SC"/>
                <a:cs typeface="Amatic SC"/>
                <a:sym typeface="Amatic SC"/>
              </a:rPr>
              <a:t>link</a:t>
            </a:r>
            <a:r>
              <a:rPr b="1" lang="en" sz="1500">
                <a:latin typeface="Amatic SC"/>
                <a:ea typeface="Amatic SC"/>
                <a:cs typeface="Amatic SC"/>
                <a:sym typeface="Amatic SC"/>
              </a:rPr>
              <a:t> to their dictionary definitions</a:t>
            </a:r>
            <a:endParaRPr b="1" sz="1500">
              <a:latin typeface="Amatic SC"/>
              <a:ea typeface="Amatic SC"/>
              <a:cs typeface="Amatic SC"/>
              <a:sym typeface="Amatic SC"/>
            </a:endParaRPr>
          </a:p>
        </p:txBody>
      </p:sp>
      <p:sp>
        <p:nvSpPr>
          <p:cNvPr id="116" name="Google Shape;116;p17"/>
          <p:cNvSpPr/>
          <p:nvPr/>
        </p:nvSpPr>
        <p:spPr>
          <a:xfrm>
            <a:off x="6831475" y="2423175"/>
            <a:ext cx="2121600" cy="2388900"/>
          </a:xfrm>
          <a:prstGeom prst="roundRect">
            <a:avLst>
              <a:gd fmla="val 16667" name="adj"/>
            </a:avLst>
          </a:prstGeom>
          <a:solidFill>
            <a:srgbClr val="D3DAE2"/>
          </a:solidFill>
          <a:ln cap="flat" cmpd="sng" w="9525">
            <a:solidFill>
              <a:srgbClr val="606A7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7"/>
          <p:cNvSpPr txBox="1"/>
          <p:nvPr/>
        </p:nvSpPr>
        <p:spPr>
          <a:xfrm>
            <a:off x="6808675" y="2423175"/>
            <a:ext cx="2121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rgbClr val="1155CC"/>
                </a:solidFill>
                <a:latin typeface="Caveat"/>
                <a:ea typeface="Caveat"/>
                <a:cs typeface="Caveat"/>
                <a:sym typeface="Caveat"/>
              </a:rPr>
              <a:t>Link to the PDF vocab cards</a:t>
            </a:r>
            <a:endParaRPr b="1" sz="1500">
              <a:solidFill>
                <a:srgbClr val="1155CC"/>
              </a:solidFill>
              <a:latin typeface="Caveat"/>
              <a:ea typeface="Caveat"/>
              <a:cs typeface="Caveat"/>
              <a:sym typeface="Caveat"/>
            </a:endParaRPr>
          </a:p>
          <a:p>
            <a:pPr indent="0" lvl="0" marL="0" rtl="0" algn="ctr">
              <a:spcBef>
                <a:spcPts val="0"/>
              </a:spcBef>
              <a:spcAft>
                <a:spcPts val="0"/>
              </a:spcAft>
              <a:buNone/>
            </a:pPr>
            <a:r>
              <a:rPr b="1" lang="en" sz="1500">
                <a:solidFill>
                  <a:srgbClr val="1155CC"/>
                </a:solidFill>
                <a:latin typeface="Caveat"/>
                <a:ea typeface="Caveat"/>
                <a:cs typeface="Caveat"/>
                <a:sym typeface="Caveat"/>
              </a:rPr>
              <a:t>and vocab assessment:</a:t>
            </a:r>
            <a:endParaRPr sz="100"/>
          </a:p>
        </p:txBody>
      </p:sp>
      <p:pic>
        <p:nvPicPr>
          <p:cNvPr id="118" name="Google Shape;118;p17" title="Ao Dai.mp3">
            <a:hlinkClick r:id="rId9"/>
          </p:cNvPr>
          <p:cNvPicPr preferRelativeResize="0"/>
          <p:nvPr/>
        </p:nvPicPr>
        <p:blipFill>
          <a:blip r:embed="rId10">
            <a:alphaModFix/>
          </a:blip>
          <a:stretch>
            <a:fillRect/>
          </a:stretch>
        </p:blipFill>
        <p:spPr>
          <a:xfrm>
            <a:off x="1621750" y="1027125"/>
            <a:ext cx="457200" cy="457200"/>
          </a:xfrm>
          <a:prstGeom prst="rect">
            <a:avLst/>
          </a:prstGeom>
          <a:noFill/>
          <a:ln>
            <a:noFill/>
          </a:ln>
        </p:spPr>
      </p:pic>
      <p:pic>
        <p:nvPicPr>
          <p:cNvPr id="119" name="Google Shape;119;p17">
            <a:hlinkClick r:id="rId11"/>
          </p:cNvPr>
          <p:cNvPicPr preferRelativeResize="0"/>
          <p:nvPr/>
        </p:nvPicPr>
        <p:blipFill>
          <a:blip r:embed="rId12">
            <a:alphaModFix/>
          </a:blip>
          <a:stretch>
            <a:fillRect/>
          </a:stretch>
        </p:blipFill>
        <p:spPr>
          <a:xfrm>
            <a:off x="7348750" y="3016825"/>
            <a:ext cx="1067799" cy="750156"/>
          </a:xfrm>
          <a:prstGeom prst="rect">
            <a:avLst/>
          </a:prstGeom>
          <a:noFill/>
          <a:ln>
            <a:noFill/>
          </a:ln>
        </p:spPr>
      </p:pic>
      <p:pic>
        <p:nvPicPr>
          <p:cNvPr id="120" name="Google Shape;120;p17"/>
          <p:cNvPicPr preferRelativeResize="0"/>
          <p:nvPr/>
        </p:nvPicPr>
        <p:blipFill>
          <a:blip r:embed="rId13">
            <a:alphaModFix/>
          </a:blip>
          <a:stretch>
            <a:fillRect/>
          </a:stretch>
        </p:blipFill>
        <p:spPr>
          <a:xfrm>
            <a:off x="7531537" y="3873101"/>
            <a:ext cx="702228" cy="928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8"/>
          <p:cNvSpPr txBox="1"/>
          <p:nvPr>
            <p:ph type="title"/>
          </p:nvPr>
        </p:nvSpPr>
        <p:spPr>
          <a:xfrm>
            <a:off x="1411775" y="-251232"/>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Making Connections - TEXT TO SELF</a:t>
            </a:r>
            <a:endParaRPr/>
          </a:p>
        </p:txBody>
      </p:sp>
      <p:sp>
        <p:nvSpPr>
          <p:cNvPr id="126" name="Google Shape;126;p18"/>
          <p:cNvSpPr txBox="1"/>
          <p:nvPr>
            <p:ph idx="2" type="body"/>
          </p:nvPr>
        </p:nvSpPr>
        <p:spPr>
          <a:xfrm>
            <a:off x="1331674" y="826163"/>
            <a:ext cx="7434000" cy="32361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b="1" lang="en" u="sng">
                <a:solidFill>
                  <a:srgbClr val="FF9900"/>
                </a:solidFill>
              </a:rPr>
              <a:t>THINK BEFORE WE READ!  </a:t>
            </a:r>
            <a:endParaRPr b="1" u="sng">
              <a:solidFill>
                <a:srgbClr val="FF9900"/>
              </a:solidFill>
            </a:endParaRPr>
          </a:p>
          <a:p>
            <a:pPr indent="0" lvl="0" marL="0" rtl="0" algn="l">
              <a:spcBef>
                <a:spcPts val="0"/>
              </a:spcBef>
              <a:spcAft>
                <a:spcPts val="0"/>
              </a:spcAft>
              <a:buNone/>
            </a:pPr>
            <a:r>
              <a:rPr b="1" lang="en" u="sng">
                <a:solidFill>
                  <a:srgbClr val="FF9900"/>
                </a:solidFill>
              </a:rPr>
              <a:t>(Whole class or partner share)</a:t>
            </a:r>
            <a:endParaRPr b="1" u="sng">
              <a:solidFill>
                <a:srgbClr val="FF9900"/>
              </a:solidFill>
            </a:endParaRPr>
          </a:p>
          <a:p>
            <a:pPr indent="0" lvl="0" marL="0" rtl="0" algn="l">
              <a:spcBef>
                <a:spcPts val="0"/>
              </a:spcBef>
              <a:spcAft>
                <a:spcPts val="0"/>
              </a:spcAft>
              <a:buNone/>
            </a:pPr>
            <a:r>
              <a:t/>
            </a:r>
            <a:endParaRPr b="1" u="sng">
              <a:solidFill>
                <a:srgbClr val="FF9900"/>
              </a:solidFill>
            </a:endParaRPr>
          </a:p>
          <a:p>
            <a:pPr indent="0" lvl="0" marL="0" rtl="0" algn="l">
              <a:spcBef>
                <a:spcPts val="0"/>
              </a:spcBef>
              <a:spcAft>
                <a:spcPts val="0"/>
              </a:spcAft>
              <a:buNone/>
            </a:pPr>
            <a:r>
              <a:t/>
            </a:r>
            <a:endParaRPr b="1" u="sng">
              <a:solidFill>
                <a:srgbClr val="FF9900"/>
              </a:solidFill>
            </a:endParaRPr>
          </a:p>
          <a:p>
            <a:pPr indent="0" lvl="0" marL="0" rtl="0" algn="ctr">
              <a:spcBef>
                <a:spcPts val="0"/>
              </a:spcBef>
              <a:spcAft>
                <a:spcPts val="0"/>
              </a:spcAft>
              <a:buNone/>
            </a:pPr>
            <a:r>
              <a:rPr lang="en" sz="2700"/>
              <a:t>Think of a time when you made a mistake or you broke or </a:t>
            </a:r>
            <a:endParaRPr sz="2700"/>
          </a:p>
          <a:p>
            <a:pPr indent="0" lvl="0" marL="0" rtl="0" algn="ctr">
              <a:spcBef>
                <a:spcPts val="0"/>
              </a:spcBef>
              <a:spcAft>
                <a:spcPts val="0"/>
              </a:spcAft>
              <a:buNone/>
            </a:pPr>
            <a:r>
              <a:rPr lang="en" sz="2700"/>
              <a:t>ripped something that belonged to someone else. </a:t>
            </a:r>
            <a:r>
              <a:rPr lang="en" sz="2700"/>
              <a:t>  </a:t>
            </a:r>
            <a:endParaRPr sz="2700"/>
          </a:p>
          <a:p>
            <a:pPr indent="0" lvl="0" marL="0" rtl="0" algn="ctr">
              <a:spcBef>
                <a:spcPts val="0"/>
              </a:spcBef>
              <a:spcAft>
                <a:spcPts val="0"/>
              </a:spcAft>
              <a:buNone/>
            </a:pPr>
            <a:r>
              <a:rPr lang="en" sz="2800">
                <a:solidFill>
                  <a:srgbClr val="FF0000"/>
                </a:solidFill>
              </a:rPr>
              <a:t>What were your choices on how to handle it</a:t>
            </a:r>
            <a:r>
              <a:rPr lang="en" sz="2800">
                <a:solidFill>
                  <a:srgbClr val="FF0000"/>
                </a:solidFill>
              </a:rPr>
              <a:t>? </a:t>
            </a:r>
            <a:r>
              <a:rPr lang="en" sz="2800"/>
              <a:t> </a:t>
            </a:r>
            <a:r>
              <a:rPr lang="en" sz="2800">
                <a:solidFill>
                  <a:srgbClr val="FF0000"/>
                </a:solidFill>
              </a:rPr>
              <a:t>What reaction were you expecting the other person to have? </a:t>
            </a:r>
            <a:endParaRPr sz="2800">
              <a:solidFill>
                <a:srgbClr val="FF0000"/>
              </a:solidFill>
            </a:endParaRPr>
          </a:p>
          <a:p>
            <a:pPr indent="0" lvl="0" marL="0" rtl="0" algn="ctr">
              <a:spcBef>
                <a:spcPts val="0"/>
              </a:spcBef>
              <a:spcAft>
                <a:spcPts val="0"/>
              </a:spcAft>
              <a:buNone/>
            </a:pPr>
            <a:r>
              <a:rPr lang="en" sz="2800">
                <a:solidFill>
                  <a:srgbClr val="38761D"/>
                </a:solidFill>
              </a:rPr>
              <a:t>What did you ultimately decide to do? W</a:t>
            </a:r>
            <a:r>
              <a:rPr lang="en" sz="2800">
                <a:solidFill>
                  <a:srgbClr val="38761D"/>
                </a:solidFill>
              </a:rPr>
              <a:t>hat</a:t>
            </a:r>
            <a:r>
              <a:rPr lang="en" sz="2800">
                <a:solidFill>
                  <a:srgbClr val="38761D"/>
                </a:solidFill>
              </a:rPr>
              <a:t> did the other person say or do?</a:t>
            </a:r>
            <a:endParaRPr sz="2800">
              <a:solidFill>
                <a:srgbClr val="38761D"/>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7" name="Google Shape;127;p18"/>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28" name="Google Shape;128;p18"/>
          <p:cNvSpPr txBox="1"/>
          <p:nvPr/>
        </p:nvSpPr>
        <p:spPr>
          <a:xfrm>
            <a:off x="1278050" y="4712400"/>
            <a:ext cx="102702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00">
                <a:solidFill>
                  <a:srgbClr val="202020"/>
                </a:solidFill>
              </a:rPr>
              <a:t>Next Gen 1R9: Make connections between self and text (texts and other people/ world). (RI&amp;RL) </a:t>
            </a:r>
            <a:endParaRPr sz="700">
              <a:solidFill>
                <a:srgbClr val="202020"/>
              </a:solidFill>
            </a:endParaRPr>
          </a:p>
          <a:p>
            <a:pPr indent="0" lvl="0" marL="0" rtl="0" algn="l">
              <a:spcBef>
                <a:spcPts val="0"/>
              </a:spcBef>
              <a:spcAft>
                <a:spcPts val="0"/>
              </a:spcAft>
              <a:buNone/>
            </a:pPr>
            <a:r>
              <a:rPr lang="en" sz="700">
                <a:solidFill>
                  <a:srgbClr val="202020"/>
                </a:solidFill>
              </a:rPr>
              <a:t>TEKS §110.2.b.5.E/§110.3.b.6.E - Make connections to personal experiences, ideas in other texts, and society with adult assistance;</a:t>
            </a:r>
            <a:endParaRPr sz="700">
              <a:solidFill>
                <a:srgbClr val="202020"/>
              </a:solidFill>
            </a:endParaRPr>
          </a:p>
          <a:p>
            <a:pPr indent="0" lvl="0" marL="0" rtl="0" algn="l">
              <a:spcBef>
                <a:spcPts val="0"/>
              </a:spcBef>
              <a:spcAft>
                <a:spcPts val="0"/>
              </a:spcAft>
              <a:buNone/>
            </a:pPr>
            <a:r>
              <a:rPr lang="en" sz="700">
                <a:solidFill>
                  <a:srgbClr val="202020"/>
                </a:solidFill>
              </a:rPr>
              <a:t>VDOE 2.7.b - </a:t>
            </a:r>
            <a:r>
              <a:rPr lang="en" sz="700">
                <a:latin typeface="Times New Roman"/>
                <a:ea typeface="Times New Roman"/>
                <a:cs typeface="Times New Roman"/>
                <a:sym typeface="Times New Roman"/>
              </a:rPr>
              <a:t>The student will read and demonstrate comprehension of fictional texts - Connect previous experiences to new texts.</a:t>
            </a:r>
            <a:endParaRPr sz="700">
              <a:latin typeface="Times New Roman"/>
              <a:ea typeface="Times New Roman"/>
              <a:cs typeface="Times New Roman"/>
              <a:sym typeface="Times New Roman"/>
            </a:endParaRPr>
          </a:p>
          <a:p>
            <a:pPr indent="0" lvl="0" marL="0" rtl="0" algn="l">
              <a:spcBef>
                <a:spcPts val="0"/>
              </a:spcBef>
              <a:spcAft>
                <a:spcPts val="0"/>
              </a:spcAft>
              <a:buNone/>
            </a:pPr>
            <a:r>
              <a:rPr lang="en" sz="700">
                <a:solidFill>
                  <a:srgbClr val="202020"/>
                </a:solidFill>
              </a:rPr>
              <a:t> </a:t>
            </a:r>
            <a:endParaRPr sz="700">
              <a:solidFill>
                <a:srgbClr val="202020"/>
              </a:solidFill>
            </a:endParaRPr>
          </a:p>
          <a:p>
            <a:pPr indent="0" lvl="0" marL="0" rtl="0" algn="l">
              <a:spcBef>
                <a:spcPts val="0"/>
              </a:spcBef>
              <a:spcAft>
                <a:spcPts val="0"/>
              </a:spcAft>
              <a:buNone/>
            </a:pPr>
            <a:r>
              <a:t/>
            </a:r>
            <a:endParaRPr sz="600">
              <a:solidFill>
                <a:srgbClr val="202020"/>
              </a:solidFill>
            </a:endParaRPr>
          </a:p>
        </p:txBody>
      </p:sp>
      <p:pic>
        <p:nvPicPr>
          <p:cNvPr id="129" name="Google Shape;129;p18"/>
          <p:cNvPicPr preferRelativeResize="0"/>
          <p:nvPr/>
        </p:nvPicPr>
        <p:blipFill>
          <a:blip r:embed="rId3">
            <a:alphaModFix/>
          </a:blip>
          <a:stretch>
            <a:fillRect/>
          </a:stretch>
        </p:blipFill>
        <p:spPr>
          <a:xfrm>
            <a:off x="6539550" y="355353"/>
            <a:ext cx="1349425" cy="1742525"/>
          </a:xfrm>
          <a:prstGeom prst="rect">
            <a:avLst/>
          </a:prstGeom>
          <a:noFill/>
          <a:ln>
            <a:noFill/>
          </a:ln>
        </p:spPr>
      </p:pic>
      <p:sp>
        <p:nvSpPr>
          <p:cNvPr id="130" name="Google Shape;130;p18"/>
          <p:cNvSpPr txBox="1"/>
          <p:nvPr/>
        </p:nvSpPr>
        <p:spPr>
          <a:xfrm>
            <a:off x="7222275" y="4804800"/>
            <a:ext cx="1828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00">
                <a:latin typeface="Caveat"/>
                <a:ea typeface="Caveat"/>
                <a:cs typeface="Caveat"/>
                <a:sym typeface="Caveat"/>
              </a:rPr>
              <a:t>Clip Art Credit: http://www.clker.com/cliparts/h/G/f/U/l/0/thinking-empty-thought-md.png</a:t>
            </a:r>
            <a:endParaRPr sz="500">
              <a:latin typeface="Caveat"/>
              <a:ea typeface="Caveat"/>
              <a:cs typeface="Caveat"/>
              <a:sym typeface="Cave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1489175" y="254043"/>
            <a:ext cx="7273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a:t>Understanding Story Context</a:t>
            </a:r>
            <a:endParaRPr/>
          </a:p>
          <a:p>
            <a:pPr indent="0" lvl="0" marL="0" rtl="0" algn="l">
              <a:spcBef>
                <a:spcPts val="0"/>
              </a:spcBef>
              <a:spcAft>
                <a:spcPts val="0"/>
              </a:spcAft>
              <a:buNone/>
            </a:pPr>
            <a:r>
              <a:t/>
            </a:r>
            <a:endParaRPr/>
          </a:p>
        </p:txBody>
      </p:sp>
      <p:sp>
        <p:nvSpPr>
          <p:cNvPr id="136" name="Google Shape;136;p19"/>
          <p:cNvSpPr txBox="1"/>
          <p:nvPr>
            <p:ph idx="1" type="body"/>
          </p:nvPr>
        </p:nvSpPr>
        <p:spPr>
          <a:xfrm>
            <a:off x="1489175" y="855575"/>
            <a:ext cx="7273800" cy="668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2000"/>
              <a:t>At the start of the book, we learn that Naliah is going to be dancing a traditional Vietnamese dance on International Day, an event taking place at her school. </a:t>
            </a:r>
            <a:endParaRPr sz="2000"/>
          </a:p>
        </p:txBody>
      </p:sp>
      <p:sp>
        <p:nvSpPr>
          <p:cNvPr id="137" name="Google Shape;137;p19"/>
          <p:cNvSpPr txBox="1"/>
          <p:nvPr>
            <p:ph idx="12" type="sldNum"/>
          </p:nvPr>
        </p:nvSpPr>
        <p:spPr>
          <a:xfrm>
            <a:off x="8404384" y="254051"/>
            <a:ext cx="548700" cy="3936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138" name="Google Shape;138;p19"/>
          <p:cNvSpPr txBox="1"/>
          <p:nvPr/>
        </p:nvSpPr>
        <p:spPr>
          <a:xfrm>
            <a:off x="5897275" y="-76200"/>
            <a:ext cx="32082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t/>
            </a:r>
            <a:endParaRPr>
              <a:latin typeface="Caveat"/>
              <a:ea typeface="Caveat"/>
              <a:cs typeface="Caveat"/>
              <a:sym typeface="Caveat"/>
            </a:endParaRPr>
          </a:p>
        </p:txBody>
      </p:sp>
      <p:graphicFrame>
        <p:nvGraphicFramePr>
          <p:cNvPr id="139" name="Google Shape;139;p19"/>
          <p:cNvGraphicFramePr/>
          <p:nvPr/>
        </p:nvGraphicFramePr>
        <p:xfrm>
          <a:off x="1489175" y="1702400"/>
          <a:ext cx="3000000" cy="3000000"/>
        </p:xfrm>
        <a:graphic>
          <a:graphicData uri="http://schemas.openxmlformats.org/drawingml/2006/table">
            <a:tbl>
              <a:tblPr>
                <a:noFill/>
                <a:tableStyleId>{B65E6799-DC90-4FDD-BA69-9D62B6281609}</a:tableStyleId>
              </a:tblPr>
              <a:tblGrid>
                <a:gridCol w="4940700"/>
              </a:tblGrid>
              <a:tr h="2742600">
                <a:tc>
                  <a:txBody>
                    <a:bodyPr/>
                    <a:lstStyle/>
                    <a:p>
                      <a:pPr indent="0" lvl="0" marL="0" rtl="0" algn="l">
                        <a:spcBef>
                          <a:spcPts val="0"/>
                        </a:spcBef>
                        <a:spcAft>
                          <a:spcPts val="0"/>
                        </a:spcAft>
                        <a:buNone/>
                      </a:pPr>
                      <a:r>
                        <a:rPr lang="en" sz="2100">
                          <a:solidFill>
                            <a:schemeClr val="dk1"/>
                          </a:solidFill>
                          <a:latin typeface="Caveat"/>
                          <a:ea typeface="Caveat"/>
                          <a:cs typeface="Caveat"/>
                          <a:sym typeface="Caveat"/>
                        </a:rPr>
                        <a:t>How does Naliah feel about dancing in the event? </a:t>
                      </a:r>
                      <a:endParaRPr sz="2100">
                        <a:solidFill>
                          <a:schemeClr val="dk1"/>
                        </a:solidFill>
                        <a:latin typeface="Caveat"/>
                        <a:ea typeface="Caveat"/>
                        <a:cs typeface="Caveat"/>
                        <a:sym typeface="Caveat"/>
                      </a:endParaRPr>
                    </a:p>
                    <a:p>
                      <a:pPr indent="-361950" lvl="0" marL="457200" rtl="0" algn="l">
                        <a:spcBef>
                          <a:spcPts val="0"/>
                        </a:spcBef>
                        <a:spcAft>
                          <a:spcPts val="0"/>
                        </a:spcAft>
                        <a:buClr>
                          <a:schemeClr val="dk1"/>
                        </a:buClr>
                        <a:buSzPts val="2100"/>
                        <a:buFont typeface="Caveat"/>
                        <a:buChar char="●"/>
                      </a:pPr>
                      <a:r>
                        <a:t/>
                      </a:r>
                      <a:endParaRPr sz="2100">
                        <a:solidFill>
                          <a:schemeClr val="dk1"/>
                        </a:solidFill>
                        <a:latin typeface="Caveat"/>
                        <a:ea typeface="Caveat"/>
                        <a:cs typeface="Caveat"/>
                        <a:sym typeface="Caveat"/>
                      </a:endParaRPr>
                    </a:p>
                    <a:p>
                      <a:pPr indent="-361950" lvl="0" marL="457200" rtl="0" algn="l">
                        <a:spcBef>
                          <a:spcPts val="0"/>
                        </a:spcBef>
                        <a:spcAft>
                          <a:spcPts val="0"/>
                        </a:spcAft>
                        <a:buClr>
                          <a:schemeClr val="dk1"/>
                        </a:buClr>
                        <a:buSzPts val="2100"/>
                        <a:buFont typeface="Caveat"/>
                        <a:buChar char="●"/>
                      </a:pPr>
                      <a:r>
                        <a:t/>
                      </a:r>
                      <a:endParaRPr sz="2100">
                        <a:solidFill>
                          <a:schemeClr val="dk1"/>
                        </a:solidFill>
                        <a:latin typeface="Caveat"/>
                        <a:ea typeface="Caveat"/>
                        <a:cs typeface="Caveat"/>
                        <a:sym typeface="Caveat"/>
                      </a:endParaRPr>
                    </a:p>
                    <a:p>
                      <a:pPr indent="0" lvl="0" marL="0" rtl="0" algn="l">
                        <a:spcBef>
                          <a:spcPts val="0"/>
                        </a:spcBef>
                        <a:spcAft>
                          <a:spcPts val="0"/>
                        </a:spcAft>
                        <a:buNone/>
                      </a:pPr>
                      <a:r>
                        <a:t/>
                      </a:r>
                      <a:endParaRPr b="1" sz="2100">
                        <a:latin typeface="Amatic SC"/>
                        <a:ea typeface="Amatic SC"/>
                        <a:cs typeface="Amatic SC"/>
                        <a:sym typeface="Amatic SC"/>
                      </a:endParaRPr>
                    </a:p>
                    <a:p>
                      <a:pPr indent="0" lvl="0" marL="0" rtl="0" algn="l">
                        <a:spcBef>
                          <a:spcPts val="0"/>
                        </a:spcBef>
                        <a:spcAft>
                          <a:spcPts val="0"/>
                        </a:spcAft>
                        <a:buNone/>
                      </a:pPr>
                      <a:r>
                        <a:rPr lang="en" sz="2100">
                          <a:solidFill>
                            <a:schemeClr val="dk1"/>
                          </a:solidFill>
                          <a:latin typeface="Caveat"/>
                          <a:ea typeface="Caveat"/>
                          <a:cs typeface="Caveat"/>
                          <a:sym typeface="Caveat"/>
                        </a:rPr>
                        <a:t>Why is the Fan Dance important to Naliah?  </a:t>
                      </a:r>
                      <a:endParaRPr sz="2100">
                        <a:solidFill>
                          <a:schemeClr val="dk1"/>
                        </a:solidFill>
                        <a:latin typeface="Caveat"/>
                        <a:ea typeface="Caveat"/>
                        <a:cs typeface="Caveat"/>
                        <a:sym typeface="Caveat"/>
                      </a:endParaRPr>
                    </a:p>
                    <a:p>
                      <a:pPr indent="-361950" lvl="0" marL="457200" rtl="0" algn="l">
                        <a:spcBef>
                          <a:spcPts val="0"/>
                        </a:spcBef>
                        <a:spcAft>
                          <a:spcPts val="0"/>
                        </a:spcAft>
                        <a:buClr>
                          <a:schemeClr val="dk1"/>
                        </a:buClr>
                        <a:buSzPts val="2100"/>
                        <a:buFont typeface="Caveat"/>
                        <a:buChar char="●"/>
                      </a:pPr>
                      <a:r>
                        <a:t/>
                      </a:r>
                      <a:endParaRPr sz="2100">
                        <a:solidFill>
                          <a:schemeClr val="dk1"/>
                        </a:solidFill>
                        <a:latin typeface="Caveat"/>
                        <a:ea typeface="Caveat"/>
                        <a:cs typeface="Caveat"/>
                        <a:sym typeface="Caveat"/>
                      </a:endParaRPr>
                    </a:p>
                    <a:p>
                      <a:pPr indent="-361950" lvl="0" marL="457200" rtl="0" algn="l">
                        <a:spcBef>
                          <a:spcPts val="0"/>
                        </a:spcBef>
                        <a:spcAft>
                          <a:spcPts val="0"/>
                        </a:spcAft>
                        <a:buClr>
                          <a:schemeClr val="dk1"/>
                        </a:buClr>
                        <a:buSzPts val="2100"/>
                        <a:buFont typeface="Caveat"/>
                        <a:buChar char="●"/>
                      </a:pPr>
                      <a:r>
                        <a:t/>
                      </a:r>
                      <a:endParaRPr b="1" sz="2100">
                        <a:latin typeface="Amatic SC"/>
                        <a:ea typeface="Amatic SC"/>
                        <a:cs typeface="Amatic SC"/>
                        <a:sym typeface="Amatic SC"/>
                      </a:endParaRPr>
                    </a:p>
                  </a:txBody>
                  <a:tcPr marT="91425" marB="91425" marR="91425" marL="91425">
                    <a:lnL cap="flat" cmpd="sng" w="28575">
                      <a:solidFill>
                        <a:srgbClr val="9E9E9E"/>
                      </a:solidFill>
                      <a:prstDash val="dot"/>
                      <a:round/>
                      <a:headEnd len="sm" w="sm" type="none"/>
                      <a:tailEnd len="sm" w="sm" type="none"/>
                    </a:lnL>
                    <a:lnR cap="flat" cmpd="sng" w="28575">
                      <a:solidFill>
                        <a:srgbClr val="9E9E9E"/>
                      </a:solidFill>
                      <a:prstDash val="dot"/>
                      <a:round/>
                      <a:headEnd len="sm" w="sm" type="none"/>
                      <a:tailEnd len="sm" w="sm" type="none"/>
                    </a:lnR>
                    <a:lnT cap="flat" cmpd="sng" w="28575">
                      <a:solidFill>
                        <a:srgbClr val="9E9E9E"/>
                      </a:solidFill>
                      <a:prstDash val="dot"/>
                      <a:round/>
                      <a:headEnd len="sm" w="sm" type="none"/>
                      <a:tailEnd len="sm" w="sm" type="none"/>
                    </a:lnT>
                    <a:lnB cap="flat" cmpd="sng" w="28575">
                      <a:solidFill>
                        <a:srgbClr val="9E9E9E"/>
                      </a:solidFill>
                      <a:prstDash val="dot"/>
                      <a:round/>
                      <a:headEnd len="sm" w="sm" type="none"/>
                      <a:tailEnd len="sm" w="sm" type="none"/>
                    </a:lnB>
                    <a:solidFill>
                      <a:schemeClr val="lt2"/>
                    </a:solidFill>
                  </a:tcPr>
                </a:tc>
              </a:tr>
            </a:tbl>
          </a:graphicData>
        </a:graphic>
      </p:graphicFrame>
      <p:sp>
        <p:nvSpPr>
          <p:cNvPr id="140" name="Google Shape;140;p19"/>
          <p:cNvSpPr txBox="1"/>
          <p:nvPr/>
        </p:nvSpPr>
        <p:spPr>
          <a:xfrm>
            <a:off x="1336775" y="4547025"/>
            <a:ext cx="8023200" cy="66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600"/>
              <a:t>CC.1.R.L.7 Integration of Knowledge and Ideas: Use illustrations and details in a story to describe its characters, setting, or events</a:t>
            </a:r>
            <a:endParaRPr sz="600"/>
          </a:p>
          <a:p>
            <a:pPr indent="0" lvl="0" marL="0" rtl="0" algn="l">
              <a:spcBef>
                <a:spcPts val="0"/>
              </a:spcBef>
              <a:spcAft>
                <a:spcPts val="0"/>
              </a:spcAft>
              <a:buNone/>
            </a:pPr>
            <a:r>
              <a:rPr lang="en" sz="600"/>
              <a:t>CC.3.R.L.3 Key Ideas and Details: Describe characters in a story (e.g., their traits, motivations, or feelings) and explain how their actions contribute to the sequence of event</a:t>
            </a:r>
            <a:endParaRPr sz="600"/>
          </a:p>
          <a:p>
            <a:pPr indent="0" lvl="0" marL="0" rtl="0" algn="l">
              <a:spcBef>
                <a:spcPts val="0"/>
              </a:spcBef>
              <a:spcAft>
                <a:spcPts val="0"/>
              </a:spcAft>
              <a:buNone/>
            </a:pPr>
            <a:r>
              <a:rPr lang="en" sz="600"/>
              <a:t>Next Gen 2R1: Develop and answer questions to demonstrate an understanding of key ideas and details in a text.</a:t>
            </a:r>
            <a:endParaRPr sz="600"/>
          </a:p>
          <a:p>
            <a:pPr indent="0" lvl="0" marL="0" rtl="0" algn="l">
              <a:spcBef>
                <a:spcPts val="0"/>
              </a:spcBef>
              <a:spcAft>
                <a:spcPts val="0"/>
              </a:spcAft>
              <a:buNone/>
            </a:pPr>
            <a:r>
              <a:rPr lang="en" sz="700"/>
              <a:t>VDOE  2.7c - </a:t>
            </a:r>
            <a:r>
              <a:rPr lang="en" sz="700"/>
              <a:t>The student will read and demonstrate comprehension of fictional texts - ask and answer questions using the text for support.</a:t>
            </a:r>
            <a:endParaRPr sz="700"/>
          </a:p>
          <a:p>
            <a:pPr indent="0" lvl="0" marL="0" rtl="0" algn="l">
              <a:spcBef>
                <a:spcPts val="0"/>
              </a:spcBef>
              <a:spcAft>
                <a:spcPts val="0"/>
              </a:spcAft>
              <a:buNone/>
            </a:pPr>
            <a:r>
              <a:t/>
            </a:r>
            <a:endParaRPr sz="600"/>
          </a:p>
        </p:txBody>
      </p:sp>
      <p:pic>
        <p:nvPicPr>
          <p:cNvPr id="141" name="Google Shape;141;p19"/>
          <p:cNvPicPr preferRelativeResize="0"/>
          <p:nvPr/>
        </p:nvPicPr>
        <p:blipFill>
          <a:blip r:embed="rId3">
            <a:alphaModFix/>
          </a:blip>
          <a:stretch>
            <a:fillRect/>
          </a:stretch>
        </p:blipFill>
        <p:spPr>
          <a:xfrm>
            <a:off x="6582275" y="1676675"/>
            <a:ext cx="2409325" cy="1715670"/>
          </a:xfrm>
          <a:prstGeom prst="rect">
            <a:avLst/>
          </a:prstGeom>
          <a:noFill/>
          <a:ln>
            <a:noFill/>
          </a:ln>
        </p:spPr>
      </p:pic>
      <p:sp>
        <p:nvSpPr>
          <p:cNvPr id="142" name="Google Shape;142;p19"/>
          <p:cNvSpPr/>
          <p:nvPr/>
        </p:nvSpPr>
        <p:spPr>
          <a:xfrm>
            <a:off x="6683050" y="3242775"/>
            <a:ext cx="2460942" cy="1900746"/>
          </a:xfrm>
          <a:prstGeom prst="irregularSeal1">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57650" wrap="square" tIns="91425">
            <a:noAutofit/>
          </a:bodyPr>
          <a:lstStyle/>
          <a:p>
            <a:pPr indent="0" lvl="0" marL="0" marR="0" rtl="0" algn="ctr">
              <a:spcBef>
                <a:spcPts val="0"/>
              </a:spcBef>
              <a:spcAft>
                <a:spcPts val="0"/>
              </a:spcAft>
              <a:buNone/>
            </a:pPr>
            <a:r>
              <a:rPr b="1" lang="en" sz="1300">
                <a:latin typeface="Caveat"/>
                <a:ea typeface="Caveat"/>
                <a:cs typeface="Caveat"/>
                <a:sym typeface="Caveat"/>
              </a:rPr>
              <a:t>TALK ABOUT IT!</a:t>
            </a:r>
            <a:endParaRPr b="1" sz="1300">
              <a:latin typeface="Caveat"/>
              <a:ea typeface="Caveat"/>
              <a:cs typeface="Caveat"/>
              <a:sym typeface="Caveat"/>
            </a:endParaRPr>
          </a:p>
          <a:p>
            <a:pPr indent="0" lvl="0" marL="0" marR="0" rtl="0" algn="ctr">
              <a:spcBef>
                <a:spcPts val="0"/>
              </a:spcBef>
              <a:spcAft>
                <a:spcPts val="0"/>
              </a:spcAft>
              <a:buNone/>
            </a:pPr>
            <a:r>
              <a:rPr b="1" lang="en" sz="1300">
                <a:latin typeface="Caveat"/>
                <a:ea typeface="Caveat"/>
                <a:cs typeface="Caveat"/>
                <a:sym typeface="Caveat"/>
              </a:rPr>
              <a:t>Is there a tradition in your family that you have shared with others?  </a:t>
            </a:r>
            <a:endParaRPr b="1" sz="1300">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name="Kate template">
  <a:themeElements>
    <a:clrScheme name="Custom 347">
      <a:dk1>
        <a:srgbClr val="1C4587"/>
      </a:dk1>
      <a:lt1>
        <a:srgbClr val="FFFFFF"/>
      </a:lt1>
      <a:dk2>
        <a:srgbClr val="606A7C"/>
      </a:dk2>
      <a:lt2>
        <a:srgbClr val="D3DAE2"/>
      </a:lt2>
      <a:accent1>
        <a:srgbClr val="1C4587"/>
      </a:accent1>
      <a:accent2>
        <a:srgbClr val="6CC2DC"/>
      </a:accent2>
      <a:accent3>
        <a:srgbClr val="B4E04F"/>
      </a:accent3>
      <a:accent4>
        <a:srgbClr val="FFD453"/>
      </a:accent4>
      <a:accent5>
        <a:srgbClr val="EE973B"/>
      </a:accent5>
      <a:accent6>
        <a:srgbClr val="F74848"/>
      </a:accent6>
      <a:hlink>
        <a:srgbClr val="1C4587"/>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